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F7251-CC1D-4D19-B332-DC5FDD2F4A49}" type="datetimeFigureOut">
              <a:rPr lang="es-ES" smtClean="0"/>
              <a:t>02/05/2021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C9204-F4C8-43DB-BD5B-2C23187098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3695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6d2c421b2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6d2c421b2_4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d6d2c421b2_4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6d2c421b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6d2c421b2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d6d2c421b2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6d2c421b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6d2c421b2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d6d2c421b2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6d2c421b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6d2c421b2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d6d2c421b2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6d2c421b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6d2c421b2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d6d2c421b2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6d2c421b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6d2c421b2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d6d2c421b2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6d2c421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6d2c421b2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d6d2c421b2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6d2c421b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6d2c421b2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d6d2c421b2_0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6d2c421b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6d2c421b2_0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d6d2c421b2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6d2c421b2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6d2c421b2_2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d6d2c421b2_2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128998bc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128998bc6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d128998bc6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6d2c421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6d2c421b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d6d2c421b2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6d2c421b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6d2c421b2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d6d2c421b2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128998bc6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128998bc6_0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d128998bc6_0_3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6d2c421b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6d2c421b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d6d2c421b2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6d2c421b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6d2c421b2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d6d2c421b2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6d2c421b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6d2c421b2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d6d2c421b2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6d2c421b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6d2c421b2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d6d2c421b2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6d2c421b2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6d2c421b2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d6d2c421b2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6d2c421b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6d2c421b2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d6d2c421b2_0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-329674" y="-59376"/>
            <a:ext cx="12515851" cy="6923799"/>
            <a:chOff x="-329674" y="-51881"/>
            <a:chExt cx="12515851" cy="6923799"/>
          </a:xfrm>
        </p:grpSpPr>
        <p:sp>
          <p:nvSpPr>
            <p:cNvPr id="17" name="Google Shape;17;p2"/>
            <p:cNvSpPr/>
            <p:nvPr/>
          </p:nvSpPr>
          <p:spPr>
            <a:xfrm>
              <a:off x="-329674" y="1298404"/>
              <a:ext cx="9702801" cy="5573511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0451" y="2018236"/>
              <a:ext cx="7373937" cy="4848891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1351" y="1788400"/>
              <a:ext cx="8035927" cy="5083517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061" y="549842"/>
              <a:ext cx="10334622" cy="6322076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061" y="-51881"/>
              <a:ext cx="11091860" cy="6923797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26601" y="5579"/>
              <a:ext cx="5788026" cy="6847185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821889" y="5579"/>
              <a:ext cx="5587999" cy="6866338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12389" y="5579"/>
              <a:ext cx="5497514" cy="6866338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10826" y="790"/>
              <a:ext cx="5522914" cy="6871128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63239" y="5579"/>
              <a:ext cx="5413376" cy="6866338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77576" y="5579"/>
              <a:ext cx="5037138" cy="6861551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669293" y="1186483"/>
            <a:ext cx="8848449" cy="4477933"/>
            <a:chOff x="1669293" y="1186483"/>
            <a:chExt cx="8848449" cy="4477933"/>
          </a:xfrm>
        </p:grpSpPr>
        <p:sp>
          <p:nvSpPr>
            <p:cNvPr id="37" name="Google Shape;37;p2"/>
            <p:cNvSpPr/>
            <p:nvPr/>
          </p:nvSpPr>
          <p:spPr>
            <a:xfrm>
              <a:off x="1674042" y="1186483"/>
              <a:ext cx="8843700" cy="71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5892517" y="5313416"/>
              <a:ext cx="407100" cy="351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69293" y="1991156"/>
              <a:ext cx="8845800" cy="332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00" cy="1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  <a:defRPr sz="5400"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3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259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1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276" name="Google Shape;276;p11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11"/>
          <p:cNvGrpSpPr/>
          <p:nvPr/>
        </p:nvGrpSpPr>
        <p:grpSpPr>
          <a:xfrm>
            <a:off x="800144" y="1699589"/>
            <a:ext cx="3674592" cy="3470421"/>
            <a:chOff x="697883" y="1816768"/>
            <a:chExt cx="3674592" cy="3470421"/>
          </a:xfrm>
        </p:grpSpPr>
        <p:sp>
          <p:nvSpPr>
            <p:cNvPr id="298" name="Google Shape;298;p11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1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300" cy="24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1"/>
          <p:cNvSpPr txBox="1">
            <a:spLocks noGrp="1"/>
          </p:cNvSpPr>
          <p:nvPr>
            <p:ph type="body" idx="1"/>
          </p:nvPr>
        </p:nvSpPr>
        <p:spPr>
          <a:xfrm rot="5400000">
            <a:off x="5618868" y="285769"/>
            <a:ext cx="5257200" cy="6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03" name="Google Shape;303;p1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394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2"/>
          <p:cNvGrpSpPr/>
          <p:nvPr/>
        </p:nvGrpSpPr>
        <p:grpSpPr>
          <a:xfrm flipH="1">
            <a:off x="-1" y="0"/>
            <a:ext cx="12584115" cy="6853238"/>
            <a:chOff x="-417513" y="0"/>
            <a:chExt cx="12584115" cy="6853238"/>
          </a:xfrm>
        </p:grpSpPr>
        <p:sp>
          <p:nvSpPr>
            <p:cNvPr id="308" name="Google Shape;308;p12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2"/>
          <p:cNvGrpSpPr/>
          <p:nvPr/>
        </p:nvGrpSpPr>
        <p:grpSpPr>
          <a:xfrm>
            <a:off x="7718948" y="1699589"/>
            <a:ext cx="3674592" cy="3470421"/>
            <a:chOff x="697883" y="1816768"/>
            <a:chExt cx="3674592" cy="3470421"/>
          </a:xfrm>
        </p:grpSpPr>
        <p:sp>
          <p:nvSpPr>
            <p:cNvPr id="330" name="Google Shape;330;p12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12"/>
          <p:cNvSpPr txBox="1">
            <a:spLocks noGrp="1"/>
          </p:cNvSpPr>
          <p:nvPr>
            <p:ph type="title"/>
          </p:nvPr>
        </p:nvSpPr>
        <p:spPr>
          <a:xfrm rot="5400000">
            <a:off x="8329782" y="1827475"/>
            <a:ext cx="2456400" cy="3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2"/>
          <p:cNvSpPr txBox="1">
            <a:spLocks noGrp="1"/>
          </p:cNvSpPr>
          <p:nvPr>
            <p:ph type="body" idx="1"/>
          </p:nvPr>
        </p:nvSpPr>
        <p:spPr>
          <a:xfrm rot="5400000">
            <a:off x="1308519" y="292794"/>
            <a:ext cx="5257200" cy="6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35" name="Google Shape;335;p1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089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" type="obj">
  <p:cSld name="Título y contenid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47" name="Google Shape;47;p3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800144" y="1699589"/>
            <a:ext cx="3674592" cy="3470421"/>
            <a:chOff x="697883" y="1816768"/>
            <a:chExt cx="3674592" cy="3470421"/>
          </a:xfrm>
        </p:grpSpPr>
        <p:sp>
          <p:nvSpPr>
            <p:cNvPr id="69" name="Google Shape;69;p3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2000" cy="52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801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4"/>
          <p:cNvGrpSpPr/>
          <p:nvPr/>
        </p:nvGrpSpPr>
        <p:grpSpPr>
          <a:xfrm>
            <a:off x="-329674" y="-59376"/>
            <a:ext cx="12515851" cy="6923799"/>
            <a:chOff x="-329674" y="-51881"/>
            <a:chExt cx="12515851" cy="6923799"/>
          </a:xfrm>
        </p:grpSpPr>
        <p:sp>
          <p:nvSpPr>
            <p:cNvPr id="79" name="Google Shape;79;p4"/>
            <p:cNvSpPr/>
            <p:nvPr/>
          </p:nvSpPr>
          <p:spPr>
            <a:xfrm>
              <a:off x="-329674" y="1298404"/>
              <a:ext cx="9702801" cy="5573511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670451" y="2018236"/>
              <a:ext cx="7373937" cy="4848891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251351" y="1788400"/>
              <a:ext cx="8035927" cy="5083517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061" y="549842"/>
              <a:ext cx="10334622" cy="6322076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-1061" y="-51881"/>
              <a:ext cx="11091860" cy="6923797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426601" y="5579"/>
              <a:ext cx="5788026" cy="6847185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821889" y="5579"/>
              <a:ext cx="5587999" cy="6866338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012389" y="5579"/>
              <a:ext cx="5497514" cy="6866338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210826" y="790"/>
              <a:ext cx="5522914" cy="6871128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463239" y="5579"/>
              <a:ext cx="5413376" cy="6866338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877576" y="5579"/>
              <a:ext cx="5037138" cy="6861551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4"/>
          <p:cNvGrpSpPr/>
          <p:nvPr/>
        </p:nvGrpSpPr>
        <p:grpSpPr>
          <a:xfrm>
            <a:off x="3259545" y="1186483"/>
            <a:ext cx="5666100" cy="4477933"/>
            <a:chOff x="3259545" y="1186483"/>
            <a:chExt cx="5666100" cy="4477933"/>
          </a:xfrm>
        </p:grpSpPr>
        <p:sp>
          <p:nvSpPr>
            <p:cNvPr id="99" name="Google Shape;99;p4"/>
            <p:cNvSpPr/>
            <p:nvPr/>
          </p:nvSpPr>
          <p:spPr>
            <a:xfrm>
              <a:off x="3259545" y="1186483"/>
              <a:ext cx="5658000" cy="71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10800000">
              <a:off x="5892517" y="5313416"/>
              <a:ext cx="407100" cy="351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3259545" y="1991156"/>
              <a:ext cx="5666100" cy="332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300" cy="16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Calibri"/>
              <a:buNone/>
              <a:defRPr sz="4400"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3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0947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5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109" name="Google Shape;109;p5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800144" y="1699589"/>
            <a:ext cx="3674592" cy="3470421"/>
            <a:chOff x="697883" y="1816768"/>
            <a:chExt cx="3674592" cy="3470421"/>
          </a:xfrm>
        </p:grpSpPr>
        <p:sp>
          <p:nvSpPr>
            <p:cNvPr id="131" name="Google Shape;131;p5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889000" y="2339669"/>
            <a:ext cx="35007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body" idx="1"/>
          </p:nvPr>
        </p:nvSpPr>
        <p:spPr>
          <a:xfrm>
            <a:off x="5120878" y="803187"/>
            <a:ext cx="62697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2"/>
          </p:nvPr>
        </p:nvSpPr>
        <p:spPr>
          <a:xfrm>
            <a:off x="5118447" y="3672162"/>
            <a:ext cx="6272100" cy="23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7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6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142" name="Google Shape;142;p6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800144" y="1699589"/>
            <a:ext cx="3674592" cy="3470421"/>
            <a:chOff x="697883" y="1816768"/>
            <a:chExt cx="3674592" cy="3470421"/>
          </a:xfrm>
        </p:grpSpPr>
        <p:sp>
          <p:nvSpPr>
            <p:cNvPr id="164" name="Google Shape;164;p6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700" cy="2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6"/>
          <p:cNvSpPr txBox="1">
            <a:spLocks noGrp="1"/>
          </p:cNvSpPr>
          <p:nvPr>
            <p:ph type="body" idx="1"/>
          </p:nvPr>
        </p:nvSpPr>
        <p:spPr>
          <a:xfrm>
            <a:off x="5125137" y="803185"/>
            <a:ext cx="626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69" name="Google Shape;169;p6"/>
          <p:cNvSpPr txBox="1">
            <a:spLocks noGrp="1"/>
          </p:cNvSpPr>
          <p:nvPr>
            <p:ph type="body" idx="2"/>
          </p:nvPr>
        </p:nvSpPr>
        <p:spPr>
          <a:xfrm>
            <a:off x="5125305" y="1488985"/>
            <a:ext cx="6264300" cy="1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3"/>
          </p:nvPr>
        </p:nvSpPr>
        <p:spPr>
          <a:xfrm>
            <a:off x="5118653" y="3665887"/>
            <a:ext cx="6264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4"/>
          </p:nvPr>
        </p:nvSpPr>
        <p:spPr>
          <a:xfrm>
            <a:off x="5118447" y="4351687"/>
            <a:ext cx="6265500" cy="17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728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7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177" name="Google Shape;177;p7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>
            <a:off x="800144" y="1699589"/>
            <a:ext cx="3674592" cy="3470421"/>
            <a:chOff x="697883" y="1816768"/>
            <a:chExt cx="3674592" cy="3470421"/>
          </a:xfrm>
        </p:grpSpPr>
        <p:sp>
          <p:nvSpPr>
            <p:cNvPr id="199" name="Google Shape;199;p7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300" cy="24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46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8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87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9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212" name="Google Shape;212;p9"/>
            <p:cNvSpPr/>
            <p:nvPr/>
          </p:nvSpPr>
          <p:spPr>
            <a:xfrm>
              <a:off x="1306513" y="0"/>
              <a:ext cx="3862388" cy="6843712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1120775" y="0"/>
              <a:ext cx="3676651" cy="6843712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1001713" y="0"/>
              <a:ext cx="3621089" cy="6843712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1001713" y="0"/>
              <a:ext cx="3244849" cy="6843712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89000" y="0"/>
              <a:ext cx="3230563" cy="6843712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84188" y="0"/>
              <a:ext cx="3421064" cy="6843712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598488" y="0"/>
              <a:ext cx="2717799" cy="6843712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938" y="0"/>
              <a:ext cx="2944812" cy="6843712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-417513" y="0"/>
              <a:ext cx="2403475" cy="6843712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9"/>
          <p:cNvGrpSpPr/>
          <p:nvPr/>
        </p:nvGrpSpPr>
        <p:grpSpPr>
          <a:xfrm>
            <a:off x="800144" y="1699589"/>
            <a:ext cx="3674592" cy="3470421"/>
            <a:chOff x="697883" y="1816768"/>
            <a:chExt cx="3674592" cy="3470421"/>
          </a:xfrm>
        </p:grpSpPr>
        <p:sp>
          <p:nvSpPr>
            <p:cNvPr id="234" name="Google Shape;234;p9"/>
            <p:cNvSpPr/>
            <p:nvPr/>
          </p:nvSpPr>
          <p:spPr>
            <a:xfrm>
              <a:off x="697883" y="1816768"/>
              <a:ext cx="36744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 rot="10800000">
              <a:off x="2380312" y="5014789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04075" y="2392840"/>
              <a:ext cx="36684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9"/>
          <p:cNvSpPr txBox="1">
            <a:spLocks noGrp="1"/>
          </p:cNvSpPr>
          <p:nvPr>
            <p:ph type="title"/>
          </p:nvPr>
        </p:nvSpPr>
        <p:spPr>
          <a:xfrm>
            <a:off x="888631" y="2352026"/>
            <a:ext cx="35013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  <a:defRPr sz="3200"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9"/>
          <p:cNvSpPr txBox="1">
            <a:spLocks noGrp="1"/>
          </p:cNvSpPr>
          <p:nvPr>
            <p:ph type="body" idx="1"/>
          </p:nvPr>
        </p:nvSpPr>
        <p:spPr>
          <a:xfrm>
            <a:off x="5109983" y="802809"/>
            <a:ext cx="62751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39" name="Google Shape;239;p9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3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9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9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48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leyenda" type="picTx">
  <p:cSld name="Imagen con leyenda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0"/>
          <p:cNvGrpSpPr/>
          <p:nvPr/>
        </p:nvGrpSpPr>
        <p:grpSpPr>
          <a:xfrm>
            <a:off x="-329674" y="-59376"/>
            <a:ext cx="12515851" cy="6923799"/>
            <a:chOff x="-329674" y="-51881"/>
            <a:chExt cx="12515851" cy="6923799"/>
          </a:xfrm>
        </p:grpSpPr>
        <p:sp>
          <p:nvSpPr>
            <p:cNvPr id="245" name="Google Shape;245;p10"/>
            <p:cNvSpPr/>
            <p:nvPr/>
          </p:nvSpPr>
          <p:spPr>
            <a:xfrm>
              <a:off x="-329674" y="1298404"/>
              <a:ext cx="9702801" cy="5573511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670451" y="2018236"/>
              <a:ext cx="7373937" cy="4848891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251351" y="1788400"/>
              <a:ext cx="8035927" cy="5083517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61" y="549842"/>
              <a:ext cx="10334622" cy="6322076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-1061" y="-51881"/>
              <a:ext cx="11091860" cy="6923797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5426601" y="5579"/>
              <a:ext cx="5788026" cy="6847185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5821889" y="5579"/>
              <a:ext cx="5587999" cy="6866338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6012389" y="5579"/>
              <a:ext cx="5497514" cy="6866338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6210826" y="790"/>
              <a:ext cx="5522914" cy="6871128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6463239" y="5579"/>
              <a:ext cx="5413376" cy="6866338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6877576" y="5579"/>
              <a:ext cx="5037138" cy="6861551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10"/>
          <p:cNvGrpSpPr/>
          <p:nvPr/>
        </p:nvGrpSpPr>
        <p:grpSpPr>
          <a:xfrm>
            <a:off x="805336" y="1698331"/>
            <a:ext cx="5941500" cy="3470421"/>
            <a:chOff x="805336" y="1698331"/>
            <a:chExt cx="5941500" cy="3470421"/>
          </a:xfrm>
        </p:grpSpPr>
        <p:sp>
          <p:nvSpPr>
            <p:cNvPr id="265" name="Google Shape;265;p10"/>
            <p:cNvSpPr/>
            <p:nvPr/>
          </p:nvSpPr>
          <p:spPr>
            <a:xfrm>
              <a:off x="805336" y="1698331"/>
              <a:ext cx="5941500" cy="50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 rot="10800000">
              <a:off x="3618201" y="4896352"/>
              <a:ext cx="315900" cy="272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05336" y="2274403"/>
              <a:ext cx="5941500" cy="262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10"/>
          <p:cNvSpPr>
            <a:spLocks noGrp="1"/>
          </p:cNvSpPr>
          <p:nvPr>
            <p:ph type="pic" idx="2"/>
          </p:nvPr>
        </p:nvSpPr>
        <p:spPr>
          <a:xfrm>
            <a:off x="7543510" y="0"/>
            <a:ext cx="46485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69" name="Google Shape;269;p10"/>
          <p:cNvSpPr txBox="1">
            <a:spLocks noGrp="1"/>
          </p:cNvSpPr>
          <p:nvPr>
            <p:ph type="title"/>
          </p:nvPr>
        </p:nvSpPr>
        <p:spPr>
          <a:xfrm>
            <a:off x="885443" y="2360255"/>
            <a:ext cx="57765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  <a:defRPr sz="3600">
                <a:solidFill>
                  <a:srgbClr val="FFF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0"/>
          <p:cNvSpPr txBox="1">
            <a:spLocks noGrp="1"/>
          </p:cNvSpPr>
          <p:nvPr>
            <p:ph type="body" idx="1"/>
          </p:nvPr>
        </p:nvSpPr>
        <p:spPr>
          <a:xfrm>
            <a:off x="885443" y="3545012"/>
            <a:ext cx="57765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71" name="Google Shape;271;p1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5942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0"/>
          <p:cNvSpPr txBox="1">
            <a:spLocks noGrp="1"/>
          </p:cNvSpPr>
          <p:nvPr>
            <p:ph type="sldNum" idx="12"/>
          </p:nvPr>
        </p:nvSpPr>
        <p:spPr>
          <a:xfrm>
            <a:off x="5828377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87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00" cy="24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49900" cy="5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4622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dlmd/Combate_pokem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344" name="Google Shape;344;p13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45" name="Google Shape;345;p13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13"/>
          <p:cNvSpPr/>
          <p:nvPr/>
        </p:nvSpPr>
        <p:spPr>
          <a:xfrm rot="-668471">
            <a:off x="2173916" y="2448612"/>
            <a:ext cx="4418757" cy="4259609"/>
          </a:xfrm>
          <a:custGeom>
            <a:avLst/>
            <a:gdLst/>
            <a:ahLst/>
            <a:cxnLst/>
            <a:rect l="l" t="t" r="r" b="b"/>
            <a:pathLst>
              <a:path w="4507111" h="4344781" extrusionOk="0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2354579" y="691977"/>
            <a:ext cx="7761923" cy="5343064"/>
          </a:xfrm>
          <a:custGeom>
            <a:avLst/>
            <a:gdLst/>
            <a:ahLst/>
            <a:cxnLst/>
            <a:rect l="l" t="t" r="r" b="b"/>
            <a:pathLst>
              <a:path w="7817532" h="5450297" extrusionOk="0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66" name="Google Shape;366;p13"/>
          <p:cNvSpPr txBox="1"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ct val="80000"/>
              <a:buFont typeface="Calibri"/>
              <a:buNone/>
            </a:pPr>
            <a:r>
              <a:rPr lang="es-ES" sz="6000" dirty="0">
                <a:latin typeface="Pokemon Classic" panose="00000400000000000000" pitchFamily="2" charset="0"/>
                <a:ea typeface="Pokemon Classic" panose="00000400000000000000" pitchFamily="2" charset="0"/>
                <a:cs typeface="Pokemon Classic" panose="00000400000000000000" pitchFamily="2" charset="0"/>
                <a:sym typeface="Press Start 2P"/>
              </a:rPr>
              <a:t>Combate Pokémon</a:t>
            </a:r>
            <a:endParaRPr sz="6000" dirty="0">
              <a:latin typeface="Pokemon Classic" panose="00000400000000000000" pitchFamily="2" charset="0"/>
              <a:ea typeface="Pokemon Classic" panose="00000400000000000000" pitchFamily="2" charset="0"/>
              <a:cs typeface="Pokemon Classic" panose="00000400000000000000" pitchFamily="2" charset="0"/>
              <a:sym typeface="Press Start 2P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1"/>
          </p:nvPr>
        </p:nvSpPr>
        <p:spPr>
          <a:xfrm>
            <a:off x="4702388" y="4495390"/>
            <a:ext cx="54141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ES" sz="2000" dirty="0"/>
              <a:t>Jesús de la Morena Duque</a:t>
            </a:r>
            <a:endParaRPr sz="2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ES" sz="2000" dirty="0"/>
              <a:t>Nerea León Moreno</a:t>
            </a:r>
            <a:endParaRPr sz="2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ES" sz="2000" dirty="0"/>
              <a:t>Jesús Antonio Pérez Santos</a:t>
            </a:r>
            <a:endParaRPr sz="2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ES" sz="2000" dirty="0"/>
              <a:t>María Rubio Sáez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2"/>
          <p:cNvSpPr txBox="1">
            <a:spLocks noGrp="1"/>
          </p:cNvSpPr>
          <p:nvPr>
            <p:ph type="title" idx="4294967295"/>
          </p:nvPr>
        </p:nvSpPr>
        <p:spPr>
          <a:xfrm>
            <a:off x="2046150" y="0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‘Movimientos’ Y ‘Movimiento Estado’</a:t>
            </a:r>
            <a:endParaRPr/>
          </a:p>
        </p:txBody>
      </p:sp>
      <p:sp>
        <p:nvSpPr>
          <p:cNvPr id="447" name="Google Shape;447;p22"/>
          <p:cNvSpPr txBox="1">
            <a:spLocks noGrp="1"/>
          </p:cNvSpPr>
          <p:nvPr>
            <p:ph type="body" idx="4294967295"/>
          </p:nvPr>
        </p:nvSpPr>
        <p:spPr>
          <a:xfrm>
            <a:off x="1363850" y="909150"/>
            <a:ext cx="10309800" cy="58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1007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3"/>
              <a:buChar char="●"/>
            </a:pPr>
            <a:r>
              <a:rPr lang="es-ES" sz="1130" b="1"/>
              <a:t>Movimientos.h:</a:t>
            </a:r>
            <a:endParaRPr sz="1130" b="1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/>
              <a:t>class Movimientos{</a:t>
            </a:r>
            <a:endParaRPr sz="1130" b="1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/>
              <a:t>	public: </a:t>
            </a:r>
            <a:endParaRPr sz="1130" b="1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/>
              <a:t>Movimientos();</a:t>
            </a:r>
            <a:endParaRPr sz="1130" b="1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/>
              <a:t>Movimientos(std::string _name, std::string _type, ... , uint _pp, uint _defORspdef);</a:t>
            </a:r>
            <a:endParaRPr sz="1130" b="1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/>
              <a:t>….</a:t>
            </a:r>
            <a:endParaRPr sz="1130" b="1"/>
          </a:p>
          <a:p>
            <a:pPr marL="1828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virtual ~Movimientos();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        	virtual uint getDamage(Pokemon* atacante,Pokemon* defensor); // Calcula el daño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    protected: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        	std::string nombre;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        	Tipos type; 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        	uint precision;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        	uint potencia;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        	uint ppTotal;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        	uint ppRemaining; 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30" b="1"/>
              <a:t>        	uint atckORsp;  </a:t>
            </a:r>
            <a:endParaRPr sz="1130" b="1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s-ES" sz="1130" b="1"/>
              <a:t>        	uint defORspdef; </a:t>
            </a:r>
            <a:endParaRPr sz="1130" b="1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1330" b="1"/>
          </a:p>
        </p:txBody>
      </p:sp>
      <p:sp>
        <p:nvSpPr>
          <p:cNvPr id="448" name="Google Shape;448;p22"/>
          <p:cNvSpPr txBox="1"/>
          <p:nvPr/>
        </p:nvSpPr>
        <p:spPr>
          <a:xfrm>
            <a:off x="5548750" y="3603550"/>
            <a:ext cx="713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49" name="Google Shape;449;p22"/>
          <p:cNvSpPr txBox="1">
            <a:spLocks noGrp="1"/>
          </p:cNvSpPr>
          <p:nvPr>
            <p:ph type="body" idx="4294967295"/>
          </p:nvPr>
        </p:nvSpPr>
        <p:spPr>
          <a:xfrm>
            <a:off x="5337150" y="3603550"/>
            <a:ext cx="4691400" cy="24525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class MovimientoEstado : public Movimientos , public Estados {</a:t>
            </a: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    public:</a:t>
            </a: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        MovimientoEstado();</a:t>
            </a: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        MovimientoEstado(std::string _name, … , uint _defOR);</a:t>
            </a: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        ~MovimientoEstado();</a:t>
            </a: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        uint getDamage(Pokemon *atacante,Pokemon *defensor); </a:t>
            </a: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    private:</a:t>
            </a: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        uint porcentaje;</a:t>
            </a:r>
            <a:endParaRPr sz="11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};</a:t>
            </a:r>
            <a:endParaRPr sz="1100" b="1">
              <a:solidFill>
                <a:srgbClr val="000000"/>
              </a:solidFill>
            </a:endParaRPr>
          </a:p>
        </p:txBody>
      </p:sp>
      <p:sp>
        <p:nvSpPr>
          <p:cNvPr id="450" name="Google Shape;450;p22"/>
          <p:cNvSpPr txBox="1">
            <a:spLocks noGrp="1"/>
          </p:cNvSpPr>
          <p:nvPr>
            <p:ph type="body" idx="4294967295"/>
          </p:nvPr>
        </p:nvSpPr>
        <p:spPr>
          <a:xfrm>
            <a:off x="356550" y="3944675"/>
            <a:ext cx="2360275" cy="22248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/>
              <a:t>Definiciones.h:</a:t>
            </a:r>
            <a:endParaRPr sz="113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/>
              <a:t>enum Tipos : uint {</a:t>
            </a:r>
            <a:endParaRPr sz="113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/>
              <a:t>	NINGUNO = 0,</a:t>
            </a:r>
            <a:endParaRPr sz="113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/>
              <a:t>	NORMAL = 1,</a:t>
            </a:r>
            <a:endParaRPr sz="113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/>
              <a:t>	FUEGO = 2,	</a:t>
            </a:r>
            <a:endParaRPr sz="113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/>
              <a:t>	...</a:t>
            </a:r>
            <a:endParaRPr sz="113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/>
              <a:t>};</a:t>
            </a:r>
            <a:endParaRPr sz="1130" b="1"/>
          </a:p>
        </p:txBody>
      </p:sp>
      <p:cxnSp>
        <p:nvCxnSpPr>
          <p:cNvPr id="451" name="Google Shape;451;p22"/>
          <p:cNvCxnSpPr>
            <a:cxnSpLocks/>
            <a:stCxn id="450" idx="3"/>
          </p:cNvCxnSpPr>
          <p:nvPr/>
        </p:nvCxnSpPr>
        <p:spPr>
          <a:xfrm flipV="1">
            <a:off x="2716825" y="4178975"/>
            <a:ext cx="396300" cy="87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3"/>
          <p:cNvSpPr txBox="1">
            <a:spLocks noGrp="1"/>
          </p:cNvSpPr>
          <p:nvPr>
            <p:ph type="title" idx="4294967295"/>
          </p:nvPr>
        </p:nvSpPr>
        <p:spPr>
          <a:xfrm>
            <a:off x="1491300" y="10352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Interfaz de batalla (I)</a:t>
            </a:r>
            <a:endParaRPr/>
          </a:p>
        </p:txBody>
      </p:sp>
      <p:pic>
        <p:nvPicPr>
          <p:cNvPr id="458" name="Google Shape;4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250" y="1228625"/>
            <a:ext cx="5981850" cy="4886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23"/>
          <p:cNvCxnSpPr>
            <a:stCxn id="460" idx="1"/>
          </p:cNvCxnSpPr>
          <p:nvPr/>
        </p:nvCxnSpPr>
        <p:spPr>
          <a:xfrm flipH="1">
            <a:off x="7980575" y="983300"/>
            <a:ext cx="1254600" cy="5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23"/>
          <p:cNvCxnSpPr>
            <a:stCxn id="462" idx="0"/>
          </p:cNvCxnSpPr>
          <p:nvPr/>
        </p:nvCxnSpPr>
        <p:spPr>
          <a:xfrm rot="10800000" flipH="1">
            <a:off x="1400850" y="3980950"/>
            <a:ext cx="1891500" cy="118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23"/>
          <p:cNvSpPr txBox="1"/>
          <p:nvPr/>
        </p:nvSpPr>
        <p:spPr>
          <a:xfrm>
            <a:off x="9235175" y="336800"/>
            <a:ext cx="2801700" cy="129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Entrenador* cpu;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////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std::string nombre;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uint genero;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…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std::vector&lt;Pokemon*&gt; equipo;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63" name="Google Shape;463;p23"/>
          <p:cNvSpPr/>
          <p:nvPr/>
        </p:nvSpPr>
        <p:spPr>
          <a:xfrm>
            <a:off x="9272925" y="1300100"/>
            <a:ext cx="2613000" cy="329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2" name="Google Shape;462;p23"/>
          <p:cNvSpPr txBox="1"/>
          <p:nvPr/>
        </p:nvSpPr>
        <p:spPr>
          <a:xfrm>
            <a:off x="0" y="5169850"/>
            <a:ext cx="2801700" cy="129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Entrenador*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user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////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::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string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nombre;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uint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genero;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…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::vector&lt;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Pokemon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*&gt; equipo;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64" name="Google Shape;464;p23"/>
          <p:cNvSpPr/>
          <p:nvPr/>
        </p:nvSpPr>
        <p:spPr>
          <a:xfrm>
            <a:off x="94350" y="6114925"/>
            <a:ext cx="2613000" cy="329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65" name="Google Shape;465;p23"/>
          <p:cNvCxnSpPr>
            <a:stCxn id="466" idx="0"/>
          </p:cNvCxnSpPr>
          <p:nvPr/>
        </p:nvCxnSpPr>
        <p:spPr>
          <a:xfrm rot="10800000">
            <a:off x="6387125" y="5537100"/>
            <a:ext cx="1080000" cy="8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6" name="Google Shape;466;p23"/>
          <p:cNvSpPr txBox="1"/>
          <p:nvPr/>
        </p:nvSpPr>
        <p:spPr>
          <a:xfrm>
            <a:off x="6604775" y="6390600"/>
            <a:ext cx="17247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Cuadro de diálogos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925" y="1134025"/>
            <a:ext cx="5832900" cy="466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4"/>
          <p:cNvSpPr txBox="1">
            <a:spLocks noGrp="1"/>
          </p:cNvSpPr>
          <p:nvPr>
            <p:ph type="title" idx="4294967295"/>
          </p:nvPr>
        </p:nvSpPr>
        <p:spPr>
          <a:xfrm>
            <a:off x="1491300" y="10352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Interfaz de batalla (II)</a:t>
            </a:r>
            <a:endParaRPr dirty="0"/>
          </a:p>
        </p:txBody>
      </p:sp>
      <p:cxnSp>
        <p:nvCxnSpPr>
          <p:cNvPr id="474" name="Google Shape;474;p24"/>
          <p:cNvCxnSpPr/>
          <p:nvPr/>
        </p:nvCxnSpPr>
        <p:spPr>
          <a:xfrm flipH="1">
            <a:off x="7688025" y="955000"/>
            <a:ext cx="1584900" cy="15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5" name="Google Shape;475;p24"/>
          <p:cNvCxnSpPr>
            <a:stCxn id="476" idx="0"/>
          </p:cNvCxnSpPr>
          <p:nvPr/>
        </p:nvCxnSpPr>
        <p:spPr>
          <a:xfrm rot="10800000" flipH="1">
            <a:off x="1400850" y="3867550"/>
            <a:ext cx="2193300" cy="13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24"/>
          <p:cNvSpPr txBox="1"/>
          <p:nvPr/>
        </p:nvSpPr>
        <p:spPr>
          <a:xfrm>
            <a:off x="0" y="5169850"/>
            <a:ext cx="2801700" cy="129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Pokemon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*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user_poke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////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::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string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nombre;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Estados*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state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…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::vector&lt;Movimientos*&gt;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attck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77" name="Google Shape;477;p24"/>
          <p:cNvSpPr/>
          <p:nvPr/>
        </p:nvSpPr>
        <p:spPr>
          <a:xfrm>
            <a:off x="9375225" y="1209000"/>
            <a:ext cx="2613000" cy="329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78" name="Google Shape;478;p24"/>
          <p:cNvCxnSpPr>
            <a:stCxn id="479" idx="0"/>
          </p:cNvCxnSpPr>
          <p:nvPr/>
        </p:nvCxnSpPr>
        <p:spPr>
          <a:xfrm rot="10800000">
            <a:off x="6225950" y="5895900"/>
            <a:ext cx="684600" cy="49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24"/>
          <p:cNvSpPr txBox="1"/>
          <p:nvPr/>
        </p:nvSpPr>
        <p:spPr>
          <a:xfrm>
            <a:off x="6133100" y="6390600"/>
            <a:ext cx="15549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Botones de acción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80" name="Google Shape;480;p24"/>
          <p:cNvSpPr txBox="1"/>
          <p:nvPr/>
        </p:nvSpPr>
        <p:spPr>
          <a:xfrm>
            <a:off x="9272925" y="245700"/>
            <a:ext cx="2715300" cy="129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Pokemon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*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cpu_poke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////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::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string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nombre;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Estados*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state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…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::vector&lt;Movimientos*&gt;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attck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81" name="Google Shape;481;p24"/>
          <p:cNvSpPr/>
          <p:nvPr/>
        </p:nvSpPr>
        <p:spPr>
          <a:xfrm>
            <a:off x="94350" y="6133150"/>
            <a:ext cx="2613000" cy="329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"/>
          <p:cNvSpPr txBox="1">
            <a:spLocks noGrp="1"/>
          </p:cNvSpPr>
          <p:nvPr>
            <p:ph type="title" idx="4294967295"/>
          </p:nvPr>
        </p:nvSpPr>
        <p:spPr>
          <a:xfrm>
            <a:off x="1491300" y="10352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Interfaz de batalla (III)</a:t>
            </a:r>
            <a:endParaRPr dirty="0"/>
          </a:p>
        </p:txBody>
      </p:sp>
      <p:pic>
        <p:nvPicPr>
          <p:cNvPr id="488" name="Google Shape;4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900" y="938237"/>
            <a:ext cx="4434450" cy="37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675" y="3201400"/>
            <a:ext cx="3799450" cy="29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1288" y="1023913"/>
            <a:ext cx="4676775" cy="138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25"/>
          <p:cNvCxnSpPr>
            <a:endCxn id="489" idx="0"/>
          </p:cNvCxnSpPr>
          <p:nvPr/>
        </p:nvCxnSpPr>
        <p:spPr>
          <a:xfrm flipH="1">
            <a:off x="3163400" y="2424400"/>
            <a:ext cx="292500" cy="77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25"/>
          <p:cNvCxnSpPr/>
          <p:nvPr/>
        </p:nvCxnSpPr>
        <p:spPr>
          <a:xfrm rot="10800000" flipH="1">
            <a:off x="5063125" y="2169800"/>
            <a:ext cx="23232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25"/>
          <p:cNvSpPr txBox="1"/>
          <p:nvPr/>
        </p:nvSpPr>
        <p:spPr>
          <a:xfrm>
            <a:off x="5393450" y="2614400"/>
            <a:ext cx="1878000" cy="147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Movimiento* _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move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////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string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name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uint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ppTotal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uint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ppRemaining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Tipos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type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...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494" name="Google Shape;494;p25"/>
          <p:cNvCxnSpPr>
            <a:stCxn id="493" idx="1"/>
          </p:cNvCxnSpPr>
          <p:nvPr/>
        </p:nvCxnSpPr>
        <p:spPr>
          <a:xfrm flipH="1">
            <a:off x="5103350" y="3353150"/>
            <a:ext cx="290100" cy="45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25"/>
          <p:cNvSpPr txBox="1"/>
          <p:nvPr/>
        </p:nvSpPr>
        <p:spPr>
          <a:xfrm>
            <a:off x="6201850" y="5029325"/>
            <a:ext cx="2762400" cy="147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Pokemon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* _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poke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////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string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name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uint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level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struct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stats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estadisticas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struct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stats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estadisticas_actuales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    ...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496" name="Google Shape;496;p25"/>
          <p:cNvCxnSpPr>
            <a:stCxn id="495" idx="3"/>
          </p:cNvCxnSpPr>
          <p:nvPr/>
        </p:nvCxnSpPr>
        <p:spPr>
          <a:xfrm rot="10800000" flipH="1">
            <a:off x="8964250" y="4773275"/>
            <a:ext cx="1110600" cy="9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"/>
          <p:cNvSpPr txBox="1">
            <a:spLocks noGrp="1"/>
          </p:cNvSpPr>
          <p:nvPr>
            <p:ph type="title" idx="4294967295"/>
          </p:nvPr>
        </p:nvSpPr>
        <p:spPr>
          <a:xfrm>
            <a:off x="1491300" y="10352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Interfaces auxiliares</a:t>
            </a:r>
            <a:endParaRPr/>
          </a:p>
        </p:txBody>
      </p:sp>
      <p:pic>
        <p:nvPicPr>
          <p:cNvPr id="503" name="Google Shape;5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75" y="1134025"/>
            <a:ext cx="3919526" cy="307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975" y="1219450"/>
            <a:ext cx="3061774" cy="25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7825" y="1219450"/>
            <a:ext cx="2969625" cy="2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4625" y="4448200"/>
            <a:ext cx="2593451" cy="20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8352" y="3939200"/>
            <a:ext cx="3351480" cy="26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7"/>
          <p:cNvSpPr txBox="1">
            <a:spLocks noGrp="1"/>
          </p:cNvSpPr>
          <p:nvPr>
            <p:ph type="title" idx="4294967295"/>
          </p:nvPr>
        </p:nvSpPr>
        <p:spPr>
          <a:xfrm>
            <a:off x="-473850" y="623400"/>
            <a:ext cx="84042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Clase ‘Audio’</a:t>
            </a:r>
            <a:endParaRPr dirty="0"/>
          </a:p>
        </p:txBody>
      </p:sp>
      <p:sp>
        <p:nvSpPr>
          <p:cNvPr id="514" name="Google Shape;514;p27"/>
          <p:cNvSpPr txBox="1">
            <a:spLocks noGrp="1"/>
          </p:cNvSpPr>
          <p:nvPr>
            <p:ph type="body" idx="4294967295"/>
          </p:nvPr>
        </p:nvSpPr>
        <p:spPr>
          <a:xfrm>
            <a:off x="1132850" y="1474525"/>
            <a:ext cx="9039600" cy="53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●"/>
            </a:pPr>
            <a:r>
              <a:rPr lang="es-ES" dirty="0"/>
              <a:t>No se puede solucionar con </a:t>
            </a:r>
            <a:r>
              <a:rPr lang="es-ES" dirty="0" err="1"/>
              <a:t>QMediaPlayer</a:t>
            </a:r>
            <a:r>
              <a:rPr lang="es-ES" dirty="0"/>
              <a:t>(), </a:t>
            </a:r>
            <a:r>
              <a:rPr lang="es-ES" dirty="0" err="1"/>
              <a:t>QSound</a:t>
            </a:r>
            <a:r>
              <a:rPr lang="es-ES" dirty="0"/>
              <a:t>()...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		-	Solución: Usar las librerías externas: SDL2 y SDL2_mixer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		- 	Se utilizará un objeto audio como variable externa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</p:txBody>
      </p:sp>
      <p:pic>
        <p:nvPicPr>
          <p:cNvPr id="515" name="Google Shape;5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813" y="274375"/>
            <a:ext cx="6543675" cy="120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27"/>
          <p:cNvCxnSpPr/>
          <p:nvPr/>
        </p:nvCxnSpPr>
        <p:spPr>
          <a:xfrm flipH="1">
            <a:off x="6499625" y="1474525"/>
            <a:ext cx="709500" cy="4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7" name="Google Shape;517;p27"/>
          <p:cNvSpPr txBox="1">
            <a:spLocks noGrp="1"/>
          </p:cNvSpPr>
          <p:nvPr>
            <p:ph type="body" idx="4294967295"/>
          </p:nvPr>
        </p:nvSpPr>
        <p:spPr>
          <a:xfrm>
            <a:off x="552400" y="3595455"/>
            <a:ext cx="5883911" cy="3130519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Combate_pokemon.pro:</a:t>
            </a:r>
            <a:endParaRPr sz="1100" b="1" dirty="0">
              <a:latin typeface="Rockwell" panose="02060603020205020403" pitchFamily="18" charset="0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# Instalación de las librerías SDL</a:t>
            </a: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INCLUDEPATH += ./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/SDL2-2.0.14/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include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</a:t>
            </a: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unix|win32: LIBS += -L$$PWD/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/SDL2-2.0.14/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/x64/ -lSDLC2</a:t>
            </a: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INCLUDEPATH += $$PWD/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/SDL2-2.0.14/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/x64</a:t>
            </a: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DEPENDPATH += $$PWD/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/SDL2-2.0.14/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/x64</a:t>
            </a: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unix|win32: LIBS += -L$$PWD/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/SDL2_mixer-2.0.4/x86_64-w64-mingw32/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 -lSDL2_mixer</a:t>
            </a: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INCLUDEPATH += $$PWD/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/SDL2_mixer-2.0.4/x86_64-w64-mingw32/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include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</a:t>
            </a: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DEPENDPATH += $$PWD/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lib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/SDL2_mixer-2.0.4/x86_64-w64-mingw32/</a:t>
            </a:r>
            <a:r>
              <a:rPr lang="es-ES" sz="1217" b="1" dirty="0" err="1">
                <a:latin typeface="Rockwell" panose="02060603020205020403" pitchFamily="18" charset="0"/>
                <a:ea typeface="Arial"/>
                <a:cs typeface="Arial"/>
                <a:sym typeface="Arial"/>
              </a:rPr>
              <a:t>include</a:t>
            </a:r>
            <a:r>
              <a:rPr lang="es-ES" sz="1217" b="1" dirty="0">
                <a:latin typeface="Rockwell" panose="02060603020205020403" pitchFamily="18" charset="0"/>
                <a:ea typeface="Arial"/>
                <a:cs typeface="Arial"/>
                <a:sym typeface="Arial"/>
              </a:rPr>
              <a:t>/</a:t>
            </a:r>
            <a:endParaRPr sz="1217" b="1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/>
          </a:p>
        </p:txBody>
      </p:sp>
      <p:sp>
        <p:nvSpPr>
          <p:cNvPr id="518" name="Google Shape;518;p27"/>
          <p:cNvSpPr txBox="1">
            <a:spLocks noGrp="1"/>
          </p:cNvSpPr>
          <p:nvPr>
            <p:ph type="body" idx="4294967295"/>
          </p:nvPr>
        </p:nvSpPr>
        <p:spPr>
          <a:xfrm>
            <a:off x="6767575" y="3595455"/>
            <a:ext cx="3132000" cy="29433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 err="1">
                <a:latin typeface="Rockwell" panose="02060603020205020403" pitchFamily="18" charset="0"/>
              </a:rPr>
              <a:t>audio.h</a:t>
            </a:r>
            <a:r>
              <a:rPr lang="es-ES" sz="1100" b="1" dirty="0">
                <a:latin typeface="Rockwell" panose="02060603020205020403" pitchFamily="18" charset="0"/>
              </a:rPr>
              <a:t>: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#include &lt;SDL.H&gt;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#include &lt;</a:t>
            </a:r>
            <a:r>
              <a:rPr lang="es-ES" sz="1100" b="1" dirty="0" err="1">
                <a:latin typeface="Rockwell" panose="02060603020205020403" pitchFamily="18" charset="0"/>
              </a:rPr>
              <a:t>SDL_mixer.H</a:t>
            </a:r>
            <a:r>
              <a:rPr lang="es-ES" sz="1100" b="1" dirty="0">
                <a:latin typeface="Rockwell" panose="02060603020205020403" pitchFamily="18" charset="0"/>
              </a:rPr>
              <a:t>&gt;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...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 err="1">
                <a:latin typeface="Rockwell" panose="02060603020205020403" pitchFamily="18" charset="0"/>
              </a:rPr>
              <a:t>class</a:t>
            </a:r>
            <a:r>
              <a:rPr lang="es-ES" sz="1100" b="1" dirty="0">
                <a:latin typeface="Rockwell" panose="02060603020205020403" pitchFamily="18" charset="0"/>
              </a:rPr>
              <a:t> Audio {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 err="1">
                <a:latin typeface="Rockwell" panose="02060603020205020403" pitchFamily="18" charset="0"/>
              </a:rPr>
              <a:t>public</a:t>
            </a:r>
            <a:r>
              <a:rPr lang="es-ES" sz="1100" b="1" dirty="0">
                <a:latin typeface="Rockwell" panose="02060603020205020403" pitchFamily="18" charset="0"/>
              </a:rPr>
              <a:t>: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	…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	</a:t>
            </a:r>
            <a:r>
              <a:rPr lang="es-ES" sz="1100" b="1" dirty="0" err="1">
                <a:latin typeface="Rockwell" panose="02060603020205020403" pitchFamily="18" charset="0"/>
              </a:rPr>
              <a:t>void</a:t>
            </a:r>
            <a:r>
              <a:rPr lang="es-ES" sz="1100" b="1" dirty="0">
                <a:latin typeface="Rockwell" panose="02060603020205020403" pitchFamily="18" charset="0"/>
              </a:rPr>
              <a:t> </a:t>
            </a:r>
            <a:r>
              <a:rPr lang="es-ES" sz="1100" b="1" dirty="0" err="1">
                <a:latin typeface="Rockwell" panose="02060603020205020403" pitchFamily="18" charset="0"/>
              </a:rPr>
              <a:t>launchAudio</a:t>
            </a:r>
            <a:r>
              <a:rPr lang="es-ES" sz="1100" b="1" dirty="0">
                <a:latin typeface="Rockwell" panose="02060603020205020403" pitchFamily="18" charset="0"/>
              </a:rPr>
              <a:t>(</a:t>
            </a:r>
            <a:r>
              <a:rPr lang="es-ES" sz="1100" b="1" dirty="0" err="1">
                <a:latin typeface="Rockwell" panose="02060603020205020403" pitchFamily="18" charset="0"/>
              </a:rPr>
              <a:t>string</a:t>
            </a:r>
            <a:r>
              <a:rPr lang="es-ES" sz="1100" b="1" dirty="0">
                <a:latin typeface="Rockwell" panose="02060603020205020403" pitchFamily="18" charset="0"/>
              </a:rPr>
              <a:t> </a:t>
            </a:r>
            <a:r>
              <a:rPr lang="es-ES" sz="1100" b="1" dirty="0" err="1">
                <a:latin typeface="Rockwell" panose="02060603020205020403" pitchFamily="18" charset="0"/>
              </a:rPr>
              <a:t>filename</a:t>
            </a:r>
            <a:r>
              <a:rPr lang="es-ES" sz="1100" b="1" dirty="0">
                <a:latin typeface="Rockwell" panose="02060603020205020403" pitchFamily="18" charset="0"/>
              </a:rPr>
              <a:t>);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	</a:t>
            </a:r>
            <a:r>
              <a:rPr lang="es-ES" sz="1100" b="1" dirty="0" err="1">
                <a:latin typeface="Rockwell" panose="02060603020205020403" pitchFamily="18" charset="0"/>
              </a:rPr>
              <a:t>void</a:t>
            </a:r>
            <a:r>
              <a:rPr lang="es-ES" sz="1100" b="1" dirty="0">
                <a:latin typeface="Rockwell" panose="02060603020205020403" pitchFamily="18" charset="0"/>
              </a:rPr>
              <a:t> </a:t>
            </a:r>
            <a:r>
              <a:rPr lang="es-ES" sz="1100" b="1" dirty="0" err="1">
                <a:latin typeface="Rockwell" panose="02060603020205020403" pitchFamily="18" charset="0"/>
              </a:rPr>
              <a:t>killAudio</a:t>
            </a:r>
            <a:r>
              <a:rPr lang="es-ES" sz="1100" b="1" dirty="0">
                <a:latin typeface="Rockwell" panose="02060603020205020403" pitchFamily="18" charset="0"/>
              </a:rPr>
              <a:t>();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	</a:t>
            </a:r>
            <a:r>
              <a:rPr lang="es-ES" sz="1100" b="1" dirty="0" err="1">
                <a:latin typeface="Rockwell" panose="02060603020205020403" pitchFamily="18" charset="0"/>
              </a:rPr>
              <a:t>void</a:t>
            </a:r>
            <a:r>
              <a:rPr lang="es-ES" sz="1100" b="1" dirty="0">
                <a:latin typeface="Rockwell" panose="02060603020205020403" pitchFamily="18" charset="0"/>
              </a:rPr>
              <a:t> </a:t>
            </a:r>
            <a:r>
              <a:rPr lang="es-ES" sz="1100" b="1" dirty="0" err="1">
                <a:latin typeface="Rockwell" panose="02060603020205020403" pitchFamily="18" charset="0"/>
              </a:rPr>
              <a:t>launchSound</a:t>
            </a:r>
            <a:r>
              <a:rPr lang="es-ES" sz="1100" b="1" dirty="0">
                <a:latin typeface="Rockwell" panose="02060603020205020403" pitchFamily="18" charset="0"/>
              </a:rPr>
              <a:t>(</a:t>
            </a:r>
            <a:r>
              <a:rPr lang="es-ES" sz="1100" b="1" dirty="0" err="1">
                <a:latin typeface="Rockwell" panose="02060603020205020403" pitchFamily="18" charset="0"/>
              </a:rPr>
              <a:t>string</a:t>
            </a:r>
            <a:r>
              <a:rPr lang="es-ES" sz="1100" b="1" dirty="0">
                <a:latin typeface="Rockwell" panose="02060603020205020403" pitchFamily="18" charset="0"/>
              </a:rPr>
              <a:t> </a:t>
            </a:r>
            <a:r>
              <a:rPr lang="es-ES" sz="1100" b="1" dirty="0" err="1">
                <a:latin typeface="Rockwell" panose="02060603020205020403" pitchFamily="18" charset="0"/>
              </a:rPr>
              <a:t>filename</a:t>
            </a:r>
            <a:r>
              <a:rPr lang="es-ES" sz="1100" b="1" dirty="0">
                <a:latin typeface="Rockwell" panose="02060603020205020403" pitchFamily="18" charset="0"/>
              </a:rPr>
              <a:t>);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 err="1">
                <a:latin typeface="Rockwell" panose="02060603020205020403" pitchFamily="18" charset="0"/>
              </a:rPr>
              <a:t>private</a:t>
            </a:r>
            <a:r>
              <a:rPr lang="es-ES" sz="1100" b="1" dirty="0">
                <a:latin typeface="Rockwell" panose="02060603020205020403" pitchFamily="18" charset="0"/>
              </a:rPr>
              <a:t>: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	</a:t>
            </a:r>
            <a:r>
              <a:rPr lang="es-ES" sz="1100" b="1" dirty="0" err="1">
                <a:latin typeface="Rockwell" panose="02060603020205020403" pitchFamily="18" charset="0"/>
              </a:rPr>
              <a:t>Mix_Music</a:t>
            </a:r>
            <a:r>
              <a:rPr lang="es-ES" sz="1100" b="1" dirty="0">
                <a:latin typeface="Rockwell" panose="02060603020205020403" pitchFamily="18" charset="0"/>
              </a:rPr>
              <a:t>* </a:t>
            </a:r>
            <a:r>
              <a:rPr lang="es-ES" sz="1100" b="1" dirty="0" err="1">
                <a:latin typeface="Rockwell" panose="02060603020205020403" pitchFamily="18" charset="0"/>
              </a:rPr>
              <a:t>bgm</a:t>
            </a:r>
            <a:r>
              <a:rPr lang="es-ES" sz="1100" b="1" dirty="0">
                <a:latin typeface="Rockwell" panose="02060603020205020403" pitchFamily="18" charset="0"/>
              </a:rPr>
              <a:t>;</a:t>
            </a:r>
            <a:endParaRPr sz="1100" dirty="0">
              <a:latin typeface="Rockwell" panose="02060603020205020403" pitchFamily="18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	</a:t>
            </a:r>
            <a:r>
              <a:rPr lang="es-ES" sz="1100" b="1" dirty="0" err="1">
                <a:latin typeface="Rockwell" panose="02060603020205020403" pitchFamily="18" charset="0"/>
              </a:rPr>
              <a:t>Mix_Chunk</a:t>
            </a:r>
            <a:r>
              <a:rPr lang="es-ES" sz="1100" b="1" dirty="0">
                <a:latin typeface="Rockwell" panose="02060603020205020403" pitchFamily="18" charset="0"/>
              </a:rPr>
              <a:t>* </a:t>
            </a:r>
            <a:r>
              <a:rPr lang="es-ES" sz="1100" b="1" dirty="0" err="1">
                <a:latin typeface="Rockwell" panose="02060603020205020403" pitchFamily="18" charset="0"/>
              </a:rPr>
              <a:t>effect</a:t>
            </a:r>
            <a:r>
              <a:rPr lang="es-ES" sz="1100" b="1" dirty="0">
                <a:latin typeface="Rockwell" panose="02060603020205020403" pitchFamily="18" charset="0"/>
              </a:rPr>
              <a:t>;</a:t>
            </a:r>
            <a:endParaRPr sz="1100" b="1"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>
                <a:latin typeface="Rockwell" panose="02060603020205020403" pitchFamily="18" charset="0"/>
              </a:rPr>
              <a:t>};</a:t>
            </a:r>
            <a:endParaRPr sz="1100" b="1" dirty="0">
              <a:latin typeface="Rockwell" panose="02060603020205020403" pitchFamily="18" charset="0"/>
            </a:endParaRPr>
          </a:p>
        </p:txBody>
      </p:sp>
      <p:sp>
        <p:nvSpPr>
          <p:cNvPr id="519" name="Google Shape;519;p27"/>
          <p:cNvSpPr txBox="1">
            <a:spLocks noGrp="1"/>
          </p:cNvSpPr>
          <p:nvPr>
            <p:ph type="body" idx="4294967295"/>
          </p:nvPr>
        </p:nvSpPr>
        <p:spPr>
          <a:xfrm>
            <a:off x="9647513" y="1449630"/>
            <a:ext cx="1763400" cy="10305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 err="1"/>
              <a:t>extern.h</a:t>
            </a:r>
            <a:r>
              <a:rPr lang="es-ES" sz="1100" b="1" dirty="0"/>
              <a:t>:</a:t>
            </a:r>
            <a:endParaRPr sz="11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/>
              <a:t>#include “</a:t>
            </a:r>
            <a:r>
              <a:rPr lang="es-ES" sz="1100" b="1" dirty="0" err="1"/>
              <a:t>audio.h</a:t>
            </a:r>
            <a:r>
              <a:rPr lang="es-ES" sz="1100" b="1" dirty="0"/>
              <a:t>”</a:t>
            </a:r>
            <a:endParaRPr sz="11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b="1" dirty="0" err="1"/>
              <a:t>extern</a:t>
            </a:r>
            <a:r>
              <a:rPr lang="es-ES" sz="1100" b="1" dirty="0"/>
              <a:t> Audio </a:t>
            </a:r>
            <a:r>
              <a:rPr lang="es-ES" sz="1100" b="1" dirty="0" err="1"/>
              <a:t>audio</a:t>
            </a:r>
            <a:r>
              <a:rPr lang="es-ES" sz="1100" b="1" dirty="0"/>
              <a:t>;</a:t>
            </a:r>
            <a:endParaRPr sz="1100" b="1" dirty="0"/>
          </a:p>
        </p:txBody>
      </p:sp>
      <p:pic>
        <p:nvPicPr>
          <p:cNvPr id="520" name="Google Shape;5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0" y="56000"/>
            <a:ext cx="2187725" cy="15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8"/>
          <p:cNvSpPr txBox="1">
            <a:spLocks noGrp="1"/>
          </p:cNvSpPr>
          <p:nvPr>
            <p:ph type="title" idx="4294967295"/>
          </p:nvPr>
        </p:nvSpPr>
        <p:spPr>
          <a:xfrm>
            <a:off x="2208225" y="35912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Fases del ciclo de vida y control de versiones</a:t>
            </a:r>
            <a:endParaRPr dirty="0"/>
          </a:p>
        </p:txBody>
      </p:sp>
      <p:sp>
        <p:nvSpPr>
          <p:cNvPr id="527" name="Google Shape;527;p28"/>
          <p:cNvSpPr txBox="1">
            <a:spLocks noGrp="1"/>
          </p:cNvSpPr>
          <p:nvPr>
            <p:ph type="body" idx="4294967295"/>
          </p:nvPr>
        </p:nvSpPr>
        <p:spPr>
          <a:xfrm>
            <a:off x="1453550" y="1766975"/>
            <a:ext cx="9039600" cy="53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●"/>
            </a:pPr>
            <a:r>
              <a:rPr lang="es-ES" dirty="0"/>
              <a:t>Análisis: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Un combate </a:t>
            </a:r>
            <a:r>
              <a:rPr lang="es-ES" dirty="0" err="1"/>
              <a:t>pokémon</a:t>
            </a:r>
            <a:r>
              <a:rPr lang="es-ES" dirty="0"/>
              <a:t> es entre dos </a:t>
            </a:r>
            <a:r>
              <a:rPr lang="es-ES" dirty="0" err="1"/>
              <a:t>pokémon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Cada </a:t>
            </a:r>
            <a:r>
              <a:rPr lang="es-ES" dirty="0" err="1"/>
              <a:t>pokémon</a:t>
            </a:r>
            <a:r>
              <a:rPr lang="es-ES" dirty="0"/>
              <a:t> tiene un estado y hasta dos tipos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...</a:t>
            </a:r>
            <a:endParaRPr dirty="0"/>
          </a:p>
        </p:txBody>
      </p:sp>
      <p:pic>
        <p:nvPicPr>
          <p:cNvPr id="528" name="Google Shape;5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975" y="3609975"/>
            <a:ext cx="4259589" cy="2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975" y="3609975"/>
            <a:ext cx="3245450" cy="29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9"/>
          <p:cNvSpPr txBox="1">
            <a:spLocks noGrp="1"/>
          </p:cNvSpPr>
          <p:nvPr>
            <p:ph type="title" idx="4294967295"/>
          </p:nvPr>
        </p:nvSpPr>
        <p:spPr>
          <a:xfrm>
            <a:off x="2208225" y="35912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Fases del ciclo de vida y control de versiones</a:t>
            </a:r>
            <a:endParaRPr/>
          </a:p>
        </p:txBody>
      </p:sp>
      <p:sp>
        <p:nvSpPr>
          <p:cNvPr id="536" name="Google Shape;536;p29"/>
          <p:cNvSpPr txBox="1">
            <a:spLocks noGrp="1"/>
          </p:cNvSpPr>
          <p:nvPr>
            <p:ph type="body" idx="4294967295"/>
          </p:nvPr>
        </p:nvSpPr>
        <p:spPr>
          <a:xfrm>
            <a:off x="1632800" y="1653775"/>
            <a:ext cx="9039600" cy="53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●"/>
            </a:pPr>
            <a:r>
              <a:rPr lang="es-ES" dirty="0"/>
              <a:t>Diseño: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Se realizó el diseño de la interfaz gráfica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Se realizó el diseño de la estructura de clases y métodos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Se realizó el diseño gráfico de los personajes</a:t>
            </a:r>
            <a:endParaRPr dirty="0"/>
          </a:p>
        </p:txBody>
      </p:sp>
      <p:pic>
        <p:nvPicPr>
          <p:cNvPr id="537" name="Google Shape;5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50" y="3779942"/>
            <a:ext cx="9039599" cy="189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0"/>
          <p:cNvSpPr txBox="1">
            <a:spLocks noGrp="1"/>
          </p:cNvSpPr>
          <p:nvPr>
            <p:ph type="title" idx="4294967295"/>
          </p:nvPr>
        </p:nvSpPr>
        <p:spPr>
          <a:xfrm>
            <a:off x="2208225" y="35912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Fases del ciclo de vida y control de versiones</a:t>
            </a:r>
            <a:endParaRPr/>
          </a:p>
        </p:txBody>
      </p:sp>
      <p:sp>
        <p:nvSpPr>
          <p:cNvPr id="544" name="Google Shape;544;p30"/>
          <p:cNvSpPr txBox="1">
            <a:spLocks noGrp="1"/>
          </p:cNvSpPr>
          <p:nvPr>
            <p:ph type="body" idx="4294967295"/>
          </p:nvPr>
        </p:nvSpPr>
        <p:spPr>
          <a:xfrm>
            <a:off x="1576200" y="1653775"/>
            <a:ext cx="9039600" cy="53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●"/>
            </a:pPr>
            <a:r>
              <a:rPr lang="es-ES" dirty="0"/>
              <a:t>Implementación: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Se implementaron los métodos de todas las clases diseñadas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Se terminó la interfaz gráfica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Se implementaron los métodos de batalla</a:t>
            </a:r>
            <a:endParaRPr dirty="0"/>
          </a:p>
        </p:txBody>
      </p:sp>
      <p:pic>
        <p:nvPicPr>
          <p:cNvPr id="545" name="Google Shape;5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250" y="3377250"/>
            <a:ext cx="9102601" cy="18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1"/>
          <p:cNvSpPr txBox="1">
            <a:spLocks noGrp="1"/>
          </p:cNvSpPr>
          <p:nvPr>
            <p:ph type="title" idx="4294967295"/>
          </p:nvPr>
        </p:nvSpPr>
        <p:spPr>
          <a:xfrm>
            <a:off x="2208225" y="35912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Fases del ciclo de vida y control de versiones</a:t>
            </a:r>
            <a:endParaRPr/>
          </a:p>
        </p:txBody>
      </p:sp>
      <p:sp>
        <p:nvSpPr>
          <p:cNvPr id="552" name="Google Shape;552;p31"/>
          <p:cNvSpPr txBox="1">
            <a:spLocks noGrp="1"/>
          </p:cNvSpPr>
          <p:nvPr>
            <p:ph type="body" idx="4294967295"/>
          </p:nvPr>
        </p:nvSpPr>
        <p:spPr>
          <a:xfrm>
            <a:off x="1632800" y="1653775"/>
            <a:ext cx="9039600" cy="53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●"/>
            </a:pPr>
            <a:r>
              <a:rPr lang="es-ES"/>
              <a:t>Pruebas:</a:t>
            </a:r>
            <a:endParaRPr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/>
              <a:t>Se realizan tests para comprobar el correcto funcionamiento del programa.</a:t>
            </a:r>
            <a:endParaRPr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/>
              <a:t>Test de constructores.</a:t>
            </a:r>
            <a:endParaRPr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/>
              <a:t>Test de batalla.</a:t>
            </a:r>
            <a:endParaRPr/>
          </a:p>
        </p:txBody>
      </p:sp>
      <p:pic>
        <p:nvPicPr>
          <p:cNvPr id="553" name="Google Shape;5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50" y="3845586"/>
            <a:ext cx="9039601" cy="1824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 txBox="1">
            <a:spLocks noGrp="1"/>
          </p:cNvSpPr>
          <p:nvPr>
            <p:ph type="body" idx="4294967295"/>
          </p:nvPr>
        </p:nvSpPr>
        <p:spPr>
          <a:xfrm>
            <a:off x="1576200" y="1402775"/>
            <a:ext cx="9039600" cy="472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26040" algn="l" rtl="0">
              <a:spcBef>
                <a:spcPts val="1000"/>
              </a:spcBef>
              <a:spcAft>
                <a:spcPts val="0"/>
              </a:spcAft>
              <a:buSzPct val="109999"/>
              <a:buChar char="-"/>
            </a:pPr>
            <a:r>
              <a:rPr lang="es-ES" dirty="0"/>
              <a:t>Jesús de la Morena Duque: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Diseño general de clases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Implementación de ‘Entrenador’ y ‘</a:t>
            </a:r>
            <a:r>
              <a:rPr lang="es-ES" dirty="0" err="1"/>
              <a:t>Pokemon</a:t>
            </a:r>
            <a:r>
              <a:rPr lang="es-ES" dirty="0"/>
              <a:t>’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Implementación de audio</a:t>
            </a:r>
            <a:endParaRPr dirty="0"/>
          </a:p>
          <a:p>
            <a:pPr marL="4572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-"/>
            </a:pPr>
            <a:r>
              <a:rPr lang="es-ES" dirty="0"/>
              <a:t>Nerea León Moreno:		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Diseño general de clases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Animaciones, implementación de ‘Tipos’ y ‘Estados’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Diseño gráfico</a:t>
            </a:r>
            <a:endParaRPr dirty="0"/>
          </a:p>
          <a:p>
            <a:pPr marL="4572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-"/>
            </a:pPr>
            <a:r>
              <a:rPr lang="es-ES" dirty="0"/>
              <a:t>Jesús Antonio Pérez Santos: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Diseño general de clases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Implementación de ‘Movimientos’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Implementación de la batalla unido con la interfaz gráfica</a:t>
            </a:r>
            <a:endParaRPr dirty="0"/>
          </a:p>
          <a:p>
            <a:pPr marL="4572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-"/>
            </a:pPr>
            <a:r>
              <a:rPr lang="es-ES" dirty="0" err="1"/>
              <a:t>Maria</a:t>
            </a:r>
            <a:r>
              <a:rPr lang="es-ES" dirty="0"/>
              <a:t> Rubio Sáez: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Diseño general de clases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Diseño e implementación de interfaz gráfica</a:t>
            </a:r>
            <a:endParaRPr dirty="0"/>
          </a:p>
          <a:p>
            <a:pPr marL="914400" lvl="0" indent="-326040" algn="l" rtl="0">
              <a:spcBef>
                <a:spcPts val="0"/>
              </a:spcBef>
              <a:spcAft>
                <a:spcPts val="0"/>
              </a:spcAft>
              <a:buSzPct val="109999"/>
              <a:buChar char="●"/>
            </a:pPr>
            <a:r>
              <a:rPr lang="es-ES" dirty="0"/>
              <a:t>Animaciones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</p:txBody>
      </p:sp>
      <p:sp>
        <p:nvSpPr>
          <p:cNvPr id="374" name="Google Shape;374;p14"/>
          <p:cNvSpPr txBox="1">
            <a:spLocks noGrp="1"/>
          </p:cNvSpPr>
          <p:nvPr>
            <p:ph type="title" idx="4294967295"/>
          </p:nvPr>
        </p:nvSpPr>
        <p:spPr>
          <a:xfrm>
            <a:off x="1576200" y="311950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Miembros del grupo</a:t>
            </a:r>
            <a:endParaRPr dirty="0"/>
          </a:p>
        </p:txBody>
      </p:sp>
      <p:sp>
        <p:nvSpPr>
          <p:cNvPr id="375" name="Google Shape;375;p14"/>
          <p:cNvSpPr txBox="1">
            <a:spLocks noGrp="1"/>
          </p:cNvSpPr>
          <p:nvPr>
            <p:ph type="body" idx="4294967295"/>
          </p:nvPr>
        </p:nvSpPr>
        <p:spPr>
          <a:xfrm>
            <a:off x="1377558" y="5883373"/>
            <a:ext cx="9039600" cy="472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Repositorio en </a:t>
            </a:r>
            <a:r>
              <a:rPr lang="es-ES" dirty="0" err="1"/>
              <a:t>Github</a:t>
            </a:r>
            <a:r>
              <a:rPr lang="es-ES" dirty="0"/>
              <a:t>: </a:t>
            </a:r>
            <a:r>
              <a:rPr lang="es-ES" u="sng" dirty="0">
                <a:solidFill>
                  <a:srgbClr val="07376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https://github.com/jdlmd/Combate_pokemon</a:t>
            </a:r>
            <a:endParaRPr dirty="0">
              <a:solidFill>
                <a:srgbClr val="073763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2"/>
          <p:cNvSpPr txBox="1">
            <a:spLocks noGrp="1"/>
          </p:cNvSpPr>
          <p:nvPr>
            <p:ph type="title" idx="4294967295"/>
          </p:nvPr>
        </p:nvSpPr>
        <p:spPr>
          <a:xfrm>
            <a:off x="1576200" y="38400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Organización del programa</a:t>
            </a:r>
            <a:endParaRPr dirty="0"/>
          </a:p>
        </p:txBody>
      </p:sp>
      <p:sp>
        <p:nvSpPr>
          <p:cNvPr id="560" name="Google Shape;560;p32"/>
          <p:cNvSpPr txBox="1">
            <a:spLocks noGrp="1"/>
          </p:cNvSpPr>
          <p:nvPr>
            <p:ph type="body" idx="4294967295"/>
          </p:nvPr>
        </p:nvSpPr>
        <p:spPr>
          <a:xfrm>
            <a:off x="2293150" y="1068888"/>
            <a:ext cx="9039600" cy="554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079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 err="1">
                <a:solidFill>
                  <a:schemeClr val="tx1"/>
                </a:solidFill>
              </a:rPr>
              <a:t>Combate_pokemon</a:t>
            </a:r>
            <a:r>
              <a:rPr lang="es-ES" sz="1250" dirty="0">
                <a:solidFill>
                  <a:schemeClr val="tx1"/>
                </a:solidFill>
              </a:rPr>
              <a:t>/</a:t>
            </a:r>
            <a:endParaRPr sz="1250" dirty="0">
              <a:solidFill>
                <a:schemeClr val="tx1"/>
              </a:solidFill>
            </a:endParaRPr>
          </a:p>
          <a:p>
            <a:pPr marL="1371600" lvl="2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>
                <a:solidFill>
                  <a:schemeClr val="tx1"/>
                </a:solidFill>
              </a:rPr>
              <a:t>audio/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>
                <a:solidFill>
                  <a:schemeClr val="tx1"/>
                </a:solidFill>
              </a:rPr>
              <a:t>cabeceras .h e implementación .</a:t>
            </a:r>
            <a:r>
              <a:rPr lang="es-ES" sz="1250" dirty="0" err="1">
                <a:solidFill>
                  <a:schemeClr val="tx1"/>
                </a:solidFill>
              </a:rPr>
              <a:t>cpp</a:t>
            </a:r>
            <a:r>
              <a:rPr lang="es-ES" sz="1250" dirty="0">
                <a:solidFill>
                  <a:schemeClr val="tx1"/>
                </a:solidFill>
              </a:rPr>
              <a:t> de la clase audio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>
                <a:solidFill>
                  <a:schemeClr val="tx1"/>
                </a:solidFill>
              </a:rPr>
              <a:t>files/</a:t>
            </a:r>
            <a:endParaRPr sz="1250" dirty="0">
              <a:solidFill>
                <a:schemeClr val="tx1"/>
              </a:solidFill>
            </a:endParaRPr>
          </a:p>
          <a:p>
            <a:pPr marL="2286000" lvl="4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○"/>
            </a:pPr>
            <a:r>
              <a:rPr lang="es-ES" sz="1250" dirty="0">
                <a:solidFill>
                  <a:schemeClr val="tx1"/>
                </a:solidFill>
              </a:rPr>
              <a:t>archivos .</a:t>
            </a:r>
            <a:r>
              <a:rPr lang="es-ES" sz="1250" dirty="0" err="1">
                <a:solidFill>
                  <a:schemeClr val="tx1"/>
                </a:solidFill>
              </a:rPr>
              <a:t>wav</a:t>
            </a:r>
            <a:r>
              <a:rPr lang="es-ES" sz="1250" dirty="0">
                <a:solidFill>
                  <a:schemeClr val="tx1"/>
                </a:solidFill>
              </a:rPr>
              <a:t> con las músicas y sonidos del programa</a:t>
            </a:r>
            <a:endParaRPr sz="1250" dirty="0">
              <a:solidFill>
                <a:schemeClr val="tx1"/>
              </a:solidFill>
            </a:endParaRPr>
          </a:p>
          <a:p>
            <a:pPr marL="1371600" lvl="2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>
                <a:solidFill>
                  <a:schemeClr val="tx1"/>
                </a:solidFill>
              </a:rPr>
              <a:t>entrenadores/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>
                <a:solidFill>
                  <a:schemeClr val="tx1"/>
                </a:solidFill>
              </a:rPr>
              <a:t>archivos .</a:t>
            </a:r>
            <a:r>
              <a:rPr lang="es-ES" sz="1250" dirty="0" err="1">
                <a:solidFill>
                  <a:schemeClr val="tx1"/>
                </a:solidFill>
              </a:rPr>
              <a:t>txt</a:t>
            </a:r>
            <a:r>
              <a:rPr lang="es-ES" sz="1250" dirty="0">
                <a:solidFill>
                  <a:schemeClr val="tx1"/>
                </a:solidFill>
              </a:rPr>
              <a:t> con la información de cada entrenador</a:t>
            </a:r>
            <a:endParaRPr sz="1250" dirty="0">
              <a:solidFill>
                <a:schemeClr val="tx1"/>
              </a:solidFill>
            </a:endParaRPr>
          </a:p>
          <a:p>
            <a:pPr marL="1371600" lvl="2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 err="1">
                <a:solidFill>
                  <a:schemeClr val="tx1"/>
                </a:solidFill>
              </a:rPr>
              <a:t>graphics</a:t>
            </a:r>
            <a:r>
              <a:rPr lang="es-ES" sz="1250" dirty="0">
                <a:solidFill>
                  <a:schemeClr val="tx1"/>
                </a:solidFill>
              </a:rPr>
              <a:t>/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>
                <a:solidFill>
                  <a:schemeClr val="tx1"/>
                </a:solidFill>
              </a:rPr>
              <a:t>cabeceras .h, implementación .</a:t>
            </a:r>
            <a:r>
              <a:rPr lang="es-ES" sz="1250" dirty="0" err="1">
                <a:solidFill>
                  <a:schemeClr val="tx1"/>
                </a:solidFill>
              </a:rPr>
              <a:t>cpp</a:t>
            </a:r>
            <a:r>
              <a:rPr lang="es-ES" sz="1250" dirty="0">
                <a:solidFill>
                  <a:schemeClr val="tx1"/>
                </a:solidFill>
              </a:rPr>
              <a:t> y archivos de interfaz .</a:t>
            </a:r>
            <a:r>
              <a:rPr lang="es-ES" sz="1250" dirty="0" err="1">
                <a:solidFill>
                  <a:schemeClr val="tx1"/>
                </a:solidFill>
              </a:rPr>
              <a:t>ui</a:t>
            </a:r>
            <a:r>
              <a:rPr lang="es-ES" sz="1250" dirty="0">
                <a:solidFill>
                  <a:schemeClr val="tx1"/>
                </a:solidFill>
              </a:rPr>
              <a:t> de las clases de la interfaz gráfica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>
                <a:solidFill>
                  <a:schemeClr val="tx1"/>
                </a:solidFill>
              </a:rPr>
              <a:t>files/</a:t>
            </a:r>
            <a:endParaRPr sz="1250" dirty="0">
              <a:solidFill>
                <a:schemeClr val="tx1"/>
              </a:solidFill>
            </a:endParaRPr>
          </a:p>
          <a:p>
            <a:pPr marL="2286000" lvl="4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○"/>
            </a:pPr>
            <a:r>
              <a:rPr lang="es-ES" sz="1250" dirty="0">
                <a:solidFill>
                  <a:schemeClr val="tx1"/>
                </a:solidFill>
              </a:rPr>
              <a:t>archivos de fuente .</a:t>
            </a:r>
            <a:r>
              <a:rPr lang="es-ES" sz="1250" dirty="0" err="1">
                <a:solidFill>
                  <a:schemeClr val="tx1"/>
                </a:solidFill>
              </a:rPr>
              <a:t>ttf</a:t>
            </a:r>
            <a:endParaRPr sz="1250" dirty="0">
              <a:solidFill>
                <a:schemeClr val="tx1"/>
              </a:solidFill>
            </a:endParaRPr>
          </a:p>
          <a:p>
            <a:pPr marL="2286000" lvl="4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○"/>
            </a:pPr>
            <a:r>
              <a:rPr lang="es-ES" sz="1250" dirty="0">
                <a:solidFill>
                  <a:schemeClr val="tx1"/>
                </a:solidFill>
              </a:rPr>
              <a:t>imágenes de los bordes .png</a:t>
            </a:r>
            <a:endParaRPr sz="1250" dirty="0">
              <a:solidFill>
                <a:schemeClr val="tx1"/>
              </a:solidFill>
            </a:endParaRPr>
          </a:p>
          <a:p>
            <a:pPr marL="2286000" lvl="4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○"/>
            </a:pPr>
            <a:r>
              <a:rPr lang="es-ES" sz="1250" dirty="0">
                <a:solidFill>
                  <a:schemeClr val="tx1"/>
                </a:solidFill>
              </a:rPr>
              <a:t>combate/ estados/ fondos/ personajes/ </a:t>
            </a:r>
            <a:r>
              <a:rPr lang="es-ES" sz="1250" dirty="0" err="1">
                <a:solidFill>
                  <a:schemeClr val="tx1"/>
                </a:solidFill>
              </a:rPr>
              <a:t>pokemon</a:t>
            </a:r>
            <a:r>
              <a:rPr lang="es-ES" sz="1250" dirty="0">
                <a:solidFill>
                  <a:schemeClr val="tx1"/>
                </a:solidFill>
              </a:rPr>
              <a:t>/ tipos/</a:t>
            </a:r>
            <a:endParaRPr sz="1250" dirty="0">
              <a:solidFill>
                <a:schemeClr val="tx1"/>
              </a:solidFill>
            </a:endParaRPr>
          </a:p>
          <a:p>
            <a:pPr marL="2743200" lvl="5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>
                <a:solidFill>
                  <a:schemeClr val="tx1"/>
                </a:solidFill>
              </a:rPr>
              <a:t>archivos de imagen para cada interfaz .png</a:t>
            </a:r>
            <a:endParaRPr sz="1250" dirty="0">
              <a:solidFill>
                <a:schemeClr val="tx1"/>
              </a:solidFill>
            </a:endParaRPr>
          </a:p>
          <a:p>
            <a:pPr marL="1371600" lvl="2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 err="1">
                <a:solidFill>
                  <a:schemeClr val="tx1"/>
                </a:solidFill>
              </a:rPr>
              <a:t>lib</a:t>
            </a:r>
            <a:r>
              <a:rPr lang="es-ES" sz="1250" dirty="0">
                <a:solidFill>
                  <a:schemeClr val="tx1"/>
                </a:solidFill>
              </a:rPr>
              <a:t>/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>
                <a:solidFill>
                  <a:schemeClr val="tx1"/>
                </a:solidFill>
              </a:rPr>
              <a:t>SDL2-2.0.14/</a:t>
            </a:r>
            <a:endParaRPr sz="1250" dirty="0">
              <a:solidFill>
                <a:schemeClr val="tx1"/>
              </a:solidFill>
            </a:endParaRPr>
          </a:p>
          <a:p>
            <a:pPr marL="2286000" lvl="4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○"/>
            </a:pPr>
            <a:r>
              <a:rPr lang="es-ES" sz="1250" dirty="0">
                <a:solidFill>
                  <a:schemeClr val="tx1"/>
                </a:solidFill>
              </a:rPr>
              <a:t>archivos de la librería SDL2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>
                <a:solidFill>
                  <a:schemeClr val="tx1"/>
                </a:solidFill>
              </a:rPr>
              <a:t>SDL2_mixer-2.0.4/</a:t>
            </a:r>
            <a:endParaRPr sz="1250" dirty="0">
              <a:solidFill>
                <a:schemeClr val="tx1"/>
              </a:solidFill>
            </a:endParaRPr>
          </a:p>
          <a:p>
            <a:pPr marL="2286000" lvl="4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○"/>
            </a:pPr>
            <a:r>
              <a:rPr lang="es-ES" sz="1250" dirty="0">
                <a:solidFill>
                  <a:schemeClr val="tx1"/>
                </a:solidFill>
              </a:rPr>
              <a:t>archivos de la librería SDL2_mixer</a:t>
            </a:r>
            <a:endParaRPr sz="1250" dirty="0">
              <a:solidFill>
                <a:schemeClr val="tx1"/>
              </a:solidFill>
            </a:endParaRPr>
          </a:p>
          <a:p>
            <a:pPr marL="1371600" lvl="2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 err="1">
                <a:solidFill>
                  <a:schemeClr val="tx1"/>
                </a:solidFill>
              </a:rPr>
              <a:t>src</a:t>
            </a:r>
            <a:r>
              <a:rPr lang="es-ES" sz="1250" dirty="0">
                <a:solidFill>
                  <a:schemeClr val="tx1"/>
                </a:solidFill>
              </a:rPr>
              <a:t>/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>
                <a:solidFill>
                  <a:schemeClr val="tx1"/>
                </a:solidFill>
              </a:rPr>
              <a:t>cabeceras .h, implementación .</a:t>
            </a:r>
            <a:r>
              <a:rPr lang="es-ES" sz="1250" dirty="0" err="1">
                <a:solidFill>
                  <a:schemeClr val="tx1"/>
                </a:solidFill>
              </a:rPr>
              <a:t>cpp</a:t>
            </a:r>
            <a:r>
              <a:rPr lang="es-ES" sz="1250" dirty="0">
                <a:solidFill>
                  <a:schemeClr val="tx1"/>
                </a:solidFill>
              </a:rPr>
              <a:t> y de las clases de la implementación lógica</a:t>
            </a:r>
            <a:endParaRPr sz="1250" dirty="0">
              <a:solidFill>
                <a:schemeClr val="tx1"/>
              </a:solidFill>
            </a:endParaRPr>
          </a:p>
          <a:p>
            <a:pPr marL="1371600" lvl="2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>
                <a:solidFill>
                  <a:schemeClr val="tx1"/>
                </a:solidFill>
              </a:rPr>
              <a:t>test/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 err="1">
                <a:solidFill>
                  <a:schemeClr val="tx1"/>
                </a:solidFill>
              </a:rPr>
              <a:t>test_constructores</a:t>
            </a:r>
            <a:r>
              <a:rPr lang="es-ES" sz="1250" dirty="0">
                <a:solidFill>
                  <a:schemeClr val="tx1"/>
                </a:solidFill>
              </a:rPr>
              <a:t>/</a:t>
            </a:r>
            <a:endParaRPr sz="1250" dirty="0">
              <a:solidFill>
                <a:schemeClr val="tx1"/>
              </a:solidFill>
            </a:endParaRPr>
          </a:p>
          <a:p>
            <a:pPr marL="2286000" lvl="4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○"/>
            </a:pPr>
            <a:r>
              <a:rPr lang="es-ES" sz="1250" dirty="0">
                <a:solidFill>
                  <a:schemeClr val="tx1"/>
                </a:solidFill>
              </a:rPr>
              <a:t>Archivos para el test de los constructores</a:t>
            </a:r>
            <a:endParaRPr sz="1250" dirty="0">
              <a:solidFill>
                <a:schemeClr val="tx1"/>
              </a:solidFill>
            </a:endParaRPr>
          </a:p>
          <a:p>
            <a:pPr marL="1828800" lvl="3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●"/>
            </a:pPr>
            <a:r>
              <a:rPr lang="es-ES" sz="1250" dirty="0" err="1">
                <a:solidFill>
                  <a:schemeClr val="tx1"/>
                </a:solidFill>
              </a:rPr>
              <a:t>test_combate</a:t>
            </a:r>
            <a:r>
              <a:rPr lang="es-ES" sz="1250" dirty="0">
                <a:solidFill>
                  <a:schemeClr val="tx1"/>
                </a:solidFill>
              </a:rPr>
              <a:t>/</a:t>
            </a:r>
            <a:endParaRPr sz="1250" dirty="0">
              <a:solidFill>
                <a:schemeClr val="tx1"/>
              </a:solidFill>
            </a:endParaRPr>
          </a:p>
          <a:p>
            <a:pPr marL="2286000" lvl="4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○"/>
            </a:pPr>
            <a:r>
              <a:rPr lang="es-ES" sz="1250" dirty="0">
                <a:solidFill>
                  <a:schemeClr val="tx1"/>
                </a:solidFill>
              </a:rPr>
              <a:t>Archivos para el test del combate</a:t>
            </a:r>
            <a:endParaRPr sz="1250" dirty="0">
              <a:solidFill>
                <a:schemeClr val="tx1"/>
              </a:solidFill>
            </a:endParaRPr>
          </a:p>
          <a:p>
            <a:pPr marL="1371600" lvl="2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>
                <a:solidFill>
                  <a:schemeClr val="tx1"/>
                </a:solidFill>
              </a:rPr>
              <a:t>main.cpp</a:t>
            </a:r>
            <a:endParaRPr sz="1250" dirty="0">
              <a:solidFill>
                <a:schemeClr val="tx1"/>
              </a:solidFill>
            </a:endParaRPr>
          </a:p>
          <a:p>
            <a:pPr marL="1371600" lvl="2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>
                <a:solidFill>
                  <a:schemeClr val="tx1"/>
                </a:solidFill>
              </a:rPr>
              <a:t>Archivo de proyecto .pro</a:t>
            </a:r>
            <a:endParaRPr sz="1250" dirty="0">
              <a:solidFill>
                <a:schemeClr val="tx1"/>
              </a:solidFill>
            </a:endParaRPr>
          </a:p>
          <a:p>
            <a:pPr marL="1371600" lvl="2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50"/>
              <a:buChar char="■"/>
            </a:pPr>
            <a:r>
              <a:rPr lang="es-ES" sz="1250" dirty="0">
                <a:solidFill>
                  <a:schemeClr val="tx1"/>
                </a:solidFill>
              </a:rPr>
              <a:t>Archivo README.md</a:t>
            </a:r>
            <a:endParaRPr sz="1250" dirty="0">
              <a:solidFill>
                <a:schemeClr val="tx1"/>
              </a:solidFill>
            </a:endParaRPr>
          </a:p>
        </p:txBody>
      </p:sp>
      <p:pic>
        <p:nvPicPr>
          <p:cNvPr id="561" name="Google Shape;5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25" y="1385900"/>
            <a:ext cx="2558350" cy="5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 txBox="1">
            <a:spLocks noGrp="1"/>
          </p:cNvSpPr>
          <p:nvPr>
            <p:ph type="body" idx="4294967295"/>
          </p:nvPr>
        </p:nvSpPr>
        <p:spPr>
          <a:xfrm>
            <a:off x="2554526" y="250758"/>
            <a:ext cx="8562900" cy="107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250" dirty="0"/>
              <a:t>¡ MUCHAS GRACIAS POR SU ATENCIÓN !</a:t>
            </a:r>
            <a:endParaRPr sz="3250" dirty="0"/>
          </a:p>
        </p:txBody>
      </p:sp>
      <p:pic>
        <p:nvPicPr>
          <p:cNvPr id="568" name="Google Shape;5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537" y="1621141"/>
            <a:ext cx="2391305" cy="478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305" y="1621141"/>
            <a:ext cx="2391305" cy="478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209" y="1706041"/>
            <a:ext cx="2391305" cy="478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3"/>
          <p:cNvPicPr preferRelativeResize="0"/>
          <p:nvPr/>
        </p:nvPicPr>
        <p:blipFill rotWithShape="1">
          <a:blip r:embed="rId7">
            <a:alphaModFix/>
          </a:blip>
          <a:srcRect t="-3350" b="3349"/>
          <a:stretch/>
        </p:blipFill>
        <p:spPr>
          <a:xfrm>
            <a:off x="9434789" y="1621141"/>
            <a:ext cx="2391305" cy="478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3"/>
          <p:cNvPicPr preferRelativeResize="0"/>
          <p:nvPr/>
        </p:nvPicPr>
        <p:blipFill rotWithShape="1">
          <a:blip r:embed="rId8">
            <a:alphaModFix/>
          </a:blip>
          <a:srcRect t="-3510" b="3509"/>
          <a:stretch/>
        </p:blipFill>
        <p:spPr>
          <a:xfrm flipH="1">
            <a:off x="-94848" y="4719776"/>
            <a:ext cx="2061275" cy="19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90700" y="4193975"/>
            <a:ext cx="2139750" cy="25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45674" y="4248597"/>
            <a:ext cx="2061275" cy="245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6349602" y="5037687"/>
            <a:ext cx="1298426" cy="158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"/>
          <p:cNvSpPr txBox="1">
            <a:spLocks noGrp="1"/>
          </p:cNvSpPr>
          <p:nvPr>
            <p:ph type="title" idx="4294967295"/>
          </p:nvPr>
        </p:nvSpPr>
        <p:spPr>
          <a:xfrm>
            <a:off x="1576200" y="264800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Introducción</a:t>
            </a:r>
            <a:endParaRPr/>
          </a:p>
        </p:txBody>
      </p:sp>
      <p:sp>
        <p:nvSpPr>
          <p:cNvPr id="382" name="Google Shape;382;p15"/>
          <p:cNvSpPr txBox="1">
            <a:spLocks noGrp="1"/>
          </p:cNvSpPr>
          <p:nvPr>
            <p:ph type="body" idx="4294967295"/>
          </p:nvPr>
        </p:nvSpPr>
        <p:spPr>
          <a:xfrm>
            <a:off x="1359225" y="1229275"/>
            <a:ext cx="9039600" cy="534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●"/>
            </a:pPr>
            <a:r>
              <a:rPr lang="es-ES" dirty="0"/>
              <a:t>Combate </a:t>
            </a:r>
            <a:r>
              <a:rPr lang="es-ES" dirty="0" err="1"/>
              <a:t>pokémon</a:t>
            </a:r>
            <a:r>
              <a:rPr lang="es-ES" dirty="0"/>
              <a:t>:</a:t>
            </a:r>
            <a:endParaRPr dirty="0"/>
          </a:p>
          <a:p>
            <a:pPr marL="1371600" lvl="0" indent="-354330" algn="l" rtl="0"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Cada entrenador debe tener hasta 6 </a:t>
            </a:r>
            <a:r>
              <a:rPr lang="es-ES" dirty="0" err="1"/>
              <a:t>pokémon</a:t>
            </a:r>
            <a:endParaRPr dirty="0"/>
          </a:p>
          <a:p>
            <a:pPr marL="22860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Cada </a:t>
            </a:r>
            <a:r>
              <a:rPr lang="es-ES" dirty="0" err="1"/>
              <a:t>pokémon</a:t>
            </a:r>
            <a:r>
              <a:rPr lang="es-ES" dirty="0"/>
              <a:t> debe tener hasta 4 movimientos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Cada </a:t>
            </a:r>
            <a:r>
              <a:rPr lang="es-ES" dirty="0" err="1"/>
              <a:t>pokémon</a:t>
            </a:r>
            <a:r>
              <a:rPr lang="es-ES" dirty="0"/>
              <a:t> podrá tener entre 1 y 2 tipos (distintos)</a:t>
            </a:r>
            <a:endParaRPr dirty="0"/>
          </a:p>
          <a:p>
            <a:pPr marL="22860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Cada </a:t>
            </a:r>
            <a:r>
              <a:rPr lang="es-ES" dirty="0" err="1"/>
              <a:t>pokémon</a:t>
            </a:r>
            <a:r>
              <a:rPr lang="es-ES" dirty="0"/>
              <a:t> tendrá un estado</a:t>
            </a:r>
            <a:endParaRPr dirty="0"/>
          </a:p>
          <a:p>
            <a:pPr marL="22860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-"/>
            </a:pPr>
            <a:r>
              <a:rPr lang="es-ES" dirty="0"/>
              <a:t>Existirán dos clases de movimientos. Los que puedan cambiar el estado de un </a:t>
            </a:r>
            <a:r>
              <a:rPr lang="es-ES" dirty="0" err="1"/>
              <a:t>pokémon</a:t>
            </a:r>
            <a:r>
              <a:rPr lang="es-ES" dirty="0"/>
              <a:t> y los que no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"/>
          <p:cNvSpPr txBox="1">
            <a:spLocks noGrp="1"/>
          </p:cNvSpPr>
          <p:nvPr>
            <p:ph type="title" idx="4294967295"/>
          </p:nvPr>
        </p:nvSpPr>
        <p:spPr>
          <a:xfrm>
            <a:off x="7245675" y="150725"/>
            <a:ext cx="50145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Diseño UML</a:t>
            </a:r>
            <a:endParaRPr dirty="0"/>
          </a:p>
        </p:txBody>
      </p:sp>
      <p:pic>
        <p:nvPicPr>
          <p:cNvPr id="389" name="Google Shape;3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425" y="150713"/>
            <a:ext cx="8729576" cy="65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"/>
          <p:cNvSpPr txBox="1">
            <a:spLocks noGrp="1"/>
          </p:cNvSpPr>
          <p:nvPr>
            <p:ph type="title" idx="4294967295"/>
          </p:nvPr>
        </p:nvSpPr>
        <p:spPr>
          <a:xfrm>
            <a:off x="1576200" y="35912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Código y explicación</a:t>
            </a:r>
            <a:endParaRPr/>
          </a:p>
        </p:txBody>
      </p:sp>
      <p:sp>
        <p:nvSpPr>
          <p:cNvPr id="396" name="Google Shape;396;p17"/>
          <p:cNvSpPr txBox="1">
            <a:spLocks noGrp="1"/>
          </p:cNvSpPr>
          <p:nvPr>
            <p:ph type="body" idx="4294967295"/>
          </p:nvPr>
        </p:nvSpPr>
        <p:spPr>
          <a:xfrm>
            <a:off x="1382837" y="1748700"/>
            <a:ext cx="9039600" cy="503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●"/>
            </a:pPr>
            <a:r>
              <a:rPr lang="es-ES" b="1" dirty="0"/>
              <a:t>Interfaz gráfica</a:t>
            </a:r>
            <a:r>
              <a:rPr lang="es-ES" dirty="0"/>
              <a:t>: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Con un total de 8 ventanas, representa la experiencia gráfica 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del programa.</a:t>
            </a:r>
            <a:endParaRPr dirty="0"/>
          </a:p>
          <a:p>
            <a:pPr marL="9144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●"/>
            </a:pPr>
            <a:r>
              <a:rPr lang="es-ES" b="1" dirty="0"/>
              <a:t>Código</a:t>
            </a:r>
            <a:r>
              <a:rPr lang="es-ES" dirty="0"/>
              <a:t>: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Representa el corazón del programa y permite el desarrollo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de la acción en la parte gráfica.</a:t>
            </a:r>
            <a:endParaRPr dirty="0"/>
          </a:p>
          <a:p>
            <a:pPr marL="914400" lvl="0" indent="-354330" algn="l" rtl="0">
              <a:spcBef>
                <a:spcPts val="1000"/>
              </a:spcBef>
              <a:spcAft>
                <a:spcPts val="0"/>
              </a:spcAft>
              <a:buSzPts val="1980"/>
              <a:buChar char="●"/>
            </a:pPr>
            <a:r>
              <a:rPr lang="es-ES" dirty="0"/>
              <a:t>La interfaz gráfica y las estructuras de objetos se unen en la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clase ‘</a:t>
            </a:r>
            <a:r>
              <a:rPr lang="es-ES" dirty="0" err="1"/>
              <a:t>Battle</a:t>
            </a:r>
            <a:r>
              <a:rPr lang="es-ES" dirty="0"/>
              <a:t>’.</a:t>
            </a:r>
            <a:endParaRPr dirty="0"/>
          </a:p>
        </p:txBody>
      </p:sp>
      <p:pic>
        <p:nvPicPr>
          <p:cNvPr id="397" name="Google Shape;3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0750" y="50"/>
            <a:ext cx="252337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7"/>
          <p:cNvSpPr txBox="1"/>
          <p:nvPr/>
        </p:nvSpPr>
        <p:spPr>
          <a:xfrm>
            <a:off x="3027175" y="2893225"/>
            <a:ext cx="2732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"/>
          <p:cNvSpPr txBox="1">
            <a:spLocks noGrp="1"/>
          </p:cNvSpPr>
          <p:nvPr>
            <p:ph type="title" idx="4294967295"/>
          </p:nvPr>
        </p:nvSpPr>
        <p:spPr>
          <a:xfrm>
            <a:off x="1576200" y="0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‘Battle’</a:t>
            </a:r>
            <a:endParaRPr/>
          </a:p>
        </p:txBody>
      </p:sp>
      <p:sp>
        <p:nvSpPr>
          <p:cNvPr id="405" name="Google Shape;405;p18"/>
          <p:cNvSpPr txBox="1">
            <a:spLocks noGrp="1"/>
          </p:cNvSpPr>
          <p:nvPr>
            <p:ph type="body" idx="4294967295"/>
          </p:nvPr>
        </p:nvSpPr>
        <p:spPr>
          <a:xfrm>
            <a:off x="1456375" y="1030500"/>
            <a:ext cx="10309800" cy="601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164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83"/>
              <a:buChar char="●"/>
            </a:pPr>
            <a:r>
              <a:rPr lang="es-ES" sz="1230" b="1" dirty="0" err="1"/>
              <a:t>Battle.h</a:t>
            </a:r>
            <a:r>
              <a:rPr lang="es-ES" sz="1230" b="1" dirty="0"/>
              <a:t>: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class</a:t>
            </a:r>
            <a:r>
              <a:rPr lang="es-ES" sz="1230" b="1" dirty="0"/>
              <a:t> </a:t>
            </a:r>
            <a:r>
              <a:rPr lang="es-ES" sz="1230" b="1" dirty="0" err="1"/>
              <a:t>Battle</a:t>
            </a:r>
            <a:r>
              <a:rPr lang="es-ES" sz="1230" b="1" dirty="0"/>
              <a:t> : </a:t>
            </a:r>
            <a:r>
              <a:rPr lang="es-ES" sz="1230" b="1" dirty="0" err="1"/>
              <a:t>public</a:t>
            </a:r>
            <a:r>
              <a:rPr lang="es-ES" sz="1230" b="1" dirty="0"/>
              <a:t> </a:t>
            </a:r>
            <a:r>
              <a:rPr lang="es-ES" sz="1230" b="1" dirty="0" err="1"/>
              <a:t>QMainWindow</a:t>
            </a:r>
            <a:r>
              <a:rPr lang="es-ES" sz="1230" b="1" dirty="0"/>
              <a:t> {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Q_OBJECT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public</a:t>
            </a:r>
            <a:r>
              <a:rPr lang="es-ES" sz="1230" b="1" dirty="0"/>
              <a:t>: 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….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private</a:t>
            </a:r>
            <a:r>
              <a:rPr lang="es-ES" sz="1230" b="1" dirty="0"/>
              <a:t>: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s-ES" sz="1230" b="1" dirty="0"/>
              <a:t>	</a:t>
            </a:r>
            <a:r>
              <a:rPr lang="es-ES" sz="1230" b="1" dirty="0" err="1"/>
              <a:t>void</a:t>
            </a:r>
            <a:r>
              <a:rPr lang="es-ES" sz="1230" b="1" dirty="0"/>
              <a:t> </a:t>
            </a:r>
            <a:r>
              <a:rPr lang="es-ES" sz="1230" b="1" dirty="0" err="1"/>
              <a:t>hpBarAnimation</a:t>
            </a:r>
            <a:r>
              <a:rPr lang="es-ES" sz="1230" b="1" dirty="0"/>
              <a:t>(</a:t>
            </a:r>
            <a:r>
              <a:rPr lang="es-ES" sz="1230" b="1" dirty="0" err="1"/>
              <a:t>int</a:t>
            </a:r>
            <a:r>
              <a:rPr lang="es-ES" sz="1230" b="1" dirty="0"/>
              <a:t> antes, </a:t>
            </a:r>
            <a:r>
              <a:rPr lang="es-ES" sz="1230" b="1" dirty="0" err="1"/>
              <a:t>Pokemon</a:t>
            </a:r>
            <a:r>
              <a:rPr lang="es-ES" sz="1230" b="1" dirty="0"/>
              <a:t>* </a:t>
            </a:r>
            <a:r>
              <a:rPr lang="es-ES" sz="1230" b="1" dirty="0" err="1"/>
              <a:t>pokemon</a:t>
            </a:r>
            <a:r>
              <a:rPr lang="es-ES" sz="1230" b="1" dirty="0"/>
              <a:t>);	 // Anima la barra de vida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s-ES" sz="1230" b="1" dirty="0"/>
              <a:t>	…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Entrenador* </a:t>
            </a:r>
            <a:r>
              <a:rPr lang="es-ES" sz="1230" b="1" dirty="0" err="1"/>
              <a:t>cpu</a:t>
            </a:r>
            <a:r>
              <a:rPr lang="es-ES" sz="1230" b="1" dirty="0"/>
              <a:t>;	// Puntero señalando al entrenador actual de la </a:t>
            </a:r>
            <a:r>
              <a:rPr lang="es-ES" sz="1230" b="1" dirty="0" err="1"/>
              <a:t>cpu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Entrenador* </a:t>
            </a:r>
            <a:r>
              <a:rPr lang="es-ES" sz="1230" b="1" dirty="0" err="1"/>
              <a:t>user</a:t>
            </a:r>
            <a:r>
              <a:rPr lang="es-ES" sz="1230" b="1" dirty="0"/>
              <a:t>;	// Puntero señalando al entrenador del usuario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</a:t>
            </a:r>
            <a:r>
              <a:rPr lang="es-ES" sz="1230" b="1" dirty="0" err="1"/>
              <a:t>Pokemon</a:t>
            </a:r>
            <a:r>
              <a:rPr lang="es-ES" sz="1230" b="1" dirty="0"/>
              <a:t>* </a:t>
            </a:r>
            <a:r>
              <a:rPr lang="es-ES" sz="1230" b="1" dirty="0" err="1"/>
              <a:t>user_poke</a:t>
            </a:r>
            <a:r>
              <a:rPr lang="es-ES" sz="1230" b="1" dirty="0"/>
              <a:t>;	// Puntero señalando al </a:t>
            </a:r>
            <a:r>
              <a:rPr lang="es-ES" sz="1230" b="1" dirty="0" err="1"/>
              <a:t>pokémon</a:t>
            </a:r>
            <a:r>
              <a:rPr lang="es-ES" sz="1230" b="1" dirty="0"/>
              <a:t> actual del usuario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</a:t>
            </a:r>
            <a:r>
              <a:rPr lang="es-ES" sz="1230" b="1" dirty="0" err="1"/>
              <a:t>Pokemon</a:t>
            </a:r>
            <a:r>
              <a:rPr lang="es-ES" sz="1230" b="1" dirty="0"/>
              <a:t>* </a:t>
            </a:r>
            <a:r>
              <a:rPr lang="es-ES" sz="1230" b="1" dirty="0" err="1"/>
              <a:t>cpu_poke</a:t>
            </a:r>
            <a:r>
              <a:rPr lang="es-ES" sz="1230" b="1" dirty="0"/>
              <a:t>;	// Puntero señalando al </a:t>
            </a:r>
            <a:r>
              <a:rPr lang="es-ES" sz="1230" b="1" dirty="0" err="1"/>
              <a:t>pokémon</a:t>
            </a:r>
            <a:r>
              <a:rPr lang="es-ES" sz="1230" b="1" dirty="0"/>
              <a:t> actual de la </a:t>
            </a:r>
            <a:r>
              <a:rPr lang="es-ES" sz="1230" b="1" dirty="0" err="1"/>
              <a:t>cpu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…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</a:t>
            </a:r>
            <a:r>
              <a:rPr lang="es-ES" sz="1230" b="1" dirty="0" err="1"/>
              <a:t>void</a:t>
            </a:r>
            <a:r>
              <a:rPr lang="es-ES" sz="1230" b="1" dirty="0"/>
              <a:t> </a:t>
            </a:r>
            <a:r>
              <a:rPr lang="es-ES" sz="1230" b="1" dirty="0" err="1"/>
              <a:t>UserAttack</a:t>
            </a:r>
            <a:r>
              <a:rPr lang="es-ES" sz="1230" b="1" dirty="0"/>
              <a:t>(Movimientos* _</a:t>
            </a:r>
            <a:r>
              <a:rPr lang="es-ES" sz="1230" b="1" dirty="0" err="1"/>
              <a:t>move</a:t>
            </a:r>
            <a:r>
              <a:rPr lang="es-ES" sz="1230" b="1" dirty="0"/>
              <a:t>);  // Movimiento escogido por el usuario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</a:t>
            </a:r>
            <a:r>
              <a:rPr lang="es-ES" sz="1230" b="1" dirty="0" err="1"/>
              <a:t>void</a:t>
            </a:r>
            <a:r>
              <a:rPr lang="es-ES" sz="1230" b="1" dirty="0"/>
              <a:t> </a:t>
            </a:r>
            <a:r>
              <a:rPr lang="es-ES" sz="1230" b="1" dirty="0" err="1"/>
              <a:t>CpuAttack</a:t>
            </a:r>
            <a:r>
              <a:rPr lang="es-ES" sz="1230" b="1" dirty="0"/>
              <a:t>();	// Movimiento aleatorio de la </a:t>
            </a:r>
            <a:r>
              <a:rPr lang="es-ES" sz="1230" b="1" dirty="0" err="1"/>
              <a:t>cpu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330" dirty="0"/>
              <a:t>	…</a:t>
            </a:r>
            <a:endParaRPr sz="13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330" b="1" dirty="0"/>
              <a:t>};</a:t>
            </a:r>
            <a:endParaRPr sz="1330" b="1" dirty="0"/>
          </a:p>
        </p:txBody>
      </p:sp>
      <p:sp>
        <p:nvSpPr>
          <p:cNvPr id="406" name="Google Shape;406;p18"/>
          <p:cNvSpPr txBox="1"/>
          <p:nvPr/>
        </p:nvSpPr>
        <p:spPr>
          <a:xfrm>
            <a:off x="3027175" y="2893225"/>
            <a:ext cx="2732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07" name="Google Shape;407;p18"/>
          <p:cNvSpPr/>
          <p:nvPr/>
        </p:nvSpPr>
        <p:spPr>
          <a:xfrm>
            <a:off x="3171659" y="3643018"/>
            <a:ext cx="6612900" cy="133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 txBox="1">
            <a:spLocks noGrp="1"/>
          </p:cNvSpPr>
          <p:nvPr>
            <p:ph type="title" idx="4294967295"/>
          </p:nvPr>
        </p:nvSpPr>
        <p:spPr>
          <a:xfrm>
            <a:off x="1576200" y="0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‘Entrenador’</a:t>
            </a:r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body" idx="4294967295"/>
          </p:nvPr>
        </p:nvSpPr>
        <p:spPr>
          <a:xfrm>
            <a:off x="1497715" y="912940"/>
            <a:ext cx="10309800" cy="601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164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83"/>
              <a:buChar char="●"/>
            </a:pPr>
            <a:r>
              <a:rPr lang="es-ES" sz="1230" b="1" dirty="0" err="1"/>
              <a:t>Entrenador.h</a:t>
            </a:r>
            <a:r>
              <a:rPr lang="es-ES" sz="1230" b="1" dirty="0"/>
              <a:t>: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class</a:t>
            </a:r>
            <a:r>
              <a:rPr lang="es-ES" sz="1230" b="1" dirty="0"/>
              <a:t> Entrenador {</a:t>
            </a: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public</a:t>
            </a:r>
            <a:r>
              <a:rPr lang="es-ES" sz="1230" b="1" dirty="0"/>
              <a:t>: 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…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Entrenador();</a:t>
            </a:r>
            <a:endParaRPr sz="123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Entrenador(</a:t>
            </a:r>
            <a:r>
              <a:rPr lang="es-ES" sz="1230" b="1" dirty="0" err="1"/>
              <a:t>string</a:t>
            </a:r>
            <a:r>
              <a:rPr lang="es-ES" sz="1230" b="1" dirty="0"/>
              <a:t> </a:t>
            </a:r>
            <a:r>
              <a:rPr lang="es-ES" sz="1230" b="1" dirty="0" err="1"/>
              <a:t>filename</a:t>
            </a:r>
            <a:r>
              <a:rPr lang="es-ES" sz="1230" b="1" dirty="0"/>
              <a:t>);</a:t>
            </a:r>
            <a:endParaRPr sz="123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Entrenador(</a:t>
            </a:r>
            <a:r>
              <a:rPr lang="es-ES" sz="1230" b="1" dirty="0" err="1"/>
              <a:t>string</a:t>
            </a:r>
            <a:r>
              <a:rPr lang="es-ES" sz="1230" b="1" dirty="0"/>
              <a:t> _</a:t>
            </a:r>
            <a:r>
              <a:rPr lang="es-ES" sz="1230" b="1" dirty="0" err="1"/>
              <a:t>name</a:t>
            </a:r>
            <a:r>
              <a:rPr lang="es-ES" sz="1230" b="1" dirty="0"/>
              <a:t>, Genero _</a:t>
            </a:r>
            <a:r>
              <a:rPr lang="es-ES" sz="1230" b="1" dirty="0" err="1"/>
              <a:t>genre</a:t>
            </a:r>
            <a:r>
              <a:rPr lang="es-ES" sz="1230" b="1" dirty="0"/>
              <a:t>, </a:t>
            </a:r>
            <a:r>
              <a:rPr lang="es-ES" sz="1230" b="1" dirty="0" err="1"/>
              <a:t>string</a:t>
            </a:r>
            <a:r>
              <a:rPr lang="es-ES" sz="1230" b="1" dirty="0"/>
              <a:t> </a:t>
            </a:r>
            <a:r>
              <a:rPr lang="es-ES" sz="1230" b="1" dirty="0" err="1"/>
              <a:t>filename</a:t>
            </a:r>
            <a:r>
              <a:rPr lang="es-ES" sz="1230" b="1" dirty="0"/>
              <a:t>);</a:t>
            </a:r>
            <a:endParaRPr sz="123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… </a:t>
            </a:r>
            <a:endParaRPr sz="123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Pokemon</a:t>
            </a:r>
            <a:r>
              <a:rPr lang="es-ES" sz="1230" b="1" dirty="0"/>
              <a:t>* </a:t>
            </a:r>
            <a:r>
              <a:rPr lang="es-ES" sz="1230" b="1" dirty="0" err="1"/>
              <a:t>getPokemon</a:t>
            </a:r>
            <a:r>
              <a:rPr lang="es-ES" sz="1230" b="1" dirty="0"/>
              <a:t>(</a:t>
            </a:r>
            <a:r>
              <a:rPr lang="es-ES" sz="1230" b="1" dirty="0" err="1"/>
              <a:t>int</a:t>
            </a:r>
            <a:r>
              <a:rPr lang="es-ES" sz="1230" b="1" dirty="0"/>
              <a:t> i);</a:t>
            </a:r>
            <a:endParaRPr sz="123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Pokemon</a:t>
            </a:r>
            <a:r>
              <a:rPr lang="es-ES" sz="1230" b="1" dirty="0"/>
              <a:t>* </a:t>
            </a:r>
            <a:r>
              <a:rPr lang="es-ES" sz="1230" b="1" dirty="0" err="1"/>
              <a:t>getPokemon</a:t>
            </a:r>
            <a:r>
              <a:rPr lang="es-ES" sz="1230" b="1" dirty="0"/>
              <a:t>();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	...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</a:t>
            </a:r>
            <a:r>
              <a:rPr lang="es-ES" sz="1230" b="1" dirty="0" err="1"/>
              <a:t>private</a:t>
            </a:r>
            <a:r>
              <a:rPr lang="es-ES" sz="1230" b="1" dirty="0"/>
              <a:t>:</a:t>
            </a:r>
            <a:endParaRPr sz="12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	</a:t>
            </a:r>
            <a:r>
              <a:rPr lang="es-ES" sz="1230" b="1" dirty="0" err="1"/>
              <a:t>std</a:t>
            </a:r>
            <a:r>
              <a:rPr lang="es-ES" sz="1230" b="1" dirty="0"/>
              <a:t>::</a:t>
            </a:r>
            <a:r>
              <a:rPr lang="es-ES" sz="1230" b="1" dirty="0" err="1"/>
              <a:t>string</a:t>
            </a:r>
            <a:r>
              <a:rPr lang="es-ES" sz="1230" b="1" dirty="0"/>
              <a:t> nombre;</a:t>
            </a:r>
            <a:endParaRPr sz="123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/>
              <a:t>Genero </a:t>
            </a:r>
            <a:r>
              <a:rPr lang="es-ES" sz="1230" b="1" dirty="0" err="1"/>
              <a:t>genre</a:t>
            </a:r>
            <a:r>
              <a:rPr lang="es-ES" sz="1230" b="1" dirty="0"/>
              <a:t>;</a:t>
            </a:r>
            <a:endParaRPr sz="123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uint</a:t>
            </a:r>
            <a:r>
              <a:rPr lang="es-ES" sz="1230" b="1" dirty="0"/>
              <a:t> </a:t>
            </a:r>
            <a:r>
              <a:rPr lang="es-ES" sz="1230" b="1" dirty="0" err="1"/>
              <a:t>number</a:t>
            </a:r>
            <a:r>
              <a:rPr lang="es-ES" sz="1230" b="1" dirty="0"/>
              <a:t>;</a:t>
            </a:r>
            <a:endParaRPr sz="123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std</a:t>
            </a:r>
            <a:r>
              <a:rPr lang="es-ES" sz="1230" b="1" dirty="0"/>
              <a:t>::vector &lt;</a:t>
            </a:r>
            <a:r>
              <a:rPr lang="es-ES" sz="1230" b="1" dirty="0" err="1"/>
              <a:t>Pokemon</a:t>
            </a:r>
            <a:r>
              <a:rPr lang="es-ES" sz="1230" b="1" dirty="0"/>
              <a:t>*&gt; equipo;</a:t>
            </a:r>
            <a:endParaRPr sz="123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230" b="1" dirty="0" err="1"/>
              <a:t>bool</a:t>
            </a:r>
            <a:r>
              <a:rPr lang="es-ES" sz="1230" b="1" dirty="0"/>
              <a:t> derrotado;</a:t>
            </a:r>
            <a:endParaRPr sz="123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 dirty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 dirty="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13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1330" b="1" dirty="0"/>
          </a:p>
        </p:txBody>
      </p:sp>
      <p:sp>
        <p:nvSpPr>
          <p:cNvPr id="415" name="Google Shape;415;p19"/>
          <p:cNvSpPr txBox="1">
            <a:spLocks noGrp="1"/>
          </p:cNvSpPr>
          <p:nvPr>
            <p:ph type="body" idx="4294967295"/>
          </p:nvPr>
        </p:nvSpPr>
        <p:spPr>
          <a:xfrm>
            <a:off x="7018374" y="3680550"/>
            <a:ext cx="2125625" cy="19416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 err="1"/>
              <a:t>Definiciones.h</a:t>
            </a:r>
            <a:r>
              <a:rPr lang="es-ES" sz="1130" b="1" dirty="0"/>
              <a:t>: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 err="1"/>
              <a:t>enum</a:t>
            </a:r>
            <a:r>
              <a:rPr lang="es-ES" sz="1130" b="1" dirty="0"/>
              <a:t> Genero : </a:t>
            </a:r>
            <a:r>
              <a:rPr lang="es-ES" sz="1130" b="1" dirty="0" err="1"/>
              <a:t>uint</a:t>
            </a:r>
            <a:r>
              <a:rPr lang="es-ES" sz="1130" b="1" dirty="0"/>
              <a:t> {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	NO_BIN = 0,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	MALE = 1,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	FEMALE = 2,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};</a:t>
            </a:r>
            <a:endParaRPr sz="1130" b="1" dirty="0"/>
          </a:p>
        </p:txBody>
      </p:sp>
      <p:cxnSp>
        <p:nvCxnSpPr>
          <p:cNvPr id="416" name="Google Shape;416;p19"/>
          <p:cNvCxnSpPr>
            <a:cxnSpLocks/>
            <a:stCxn id="415" idx="1"/>
          </p:cNvCxnSpPr>
          <p:nvPr/>
        </p:nvCxnSpPr>
        <p:spPr>
          <a:xfrm flipH="1">
            <a:off x="4918229" y="4651350"/>
            <a:ext cx="2100145" cy="865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p19"/>
          <p:cNvSpPr/>
          <p:nvPr/>
        </p:nvSpPr>
        <p:spPr>
          <a:xfrm>
            <a:off x="3379200" y="5799640"/>
            <a:ext cx="2716800" cy="282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 idx="4294967295"/>
          </p:nvPr>
        </p:nvSpPr>
        <p:spPr>
          <a:xfrm>
            <a:off x="1576200" y="-75475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‘Pokemon’</a:t>
            </a:r>
            <a:endParaRPr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4294967295"/>
          </p:nvPr>
        </p:nvSpPr>
        <p:spPr>
          <a:xfrm>
            <a:off x="1613950" y="698100"/>
            <a:ext cx="11616600" cy="615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914400" lvl="0" indent="-28971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-ES" sz="3850" b="1" dirty="0" err="1"/>
              <a:t>Pokemon.h</a:t>
            </a:r>
            <a:r>
              <a:rPr lang="es-ES" sz="3850" b="1" dirty="0"/>
              <a:t>:</a:t>
            </a:r>
            <a:endParaRPr sz="385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 err="1"/>
              <a:t>class</a:t>
            </a:r>
            <a:r>
              <a:rPr lang="es-ES" sz="3850" b="1" dirty="0"/>
              <a:t> </a:t>
            </a:r>
            <a:r>
              <a:rPr lang="es-ES" sz="3850" b="1" dirty="0" err="1"/>
              <a:t>Pokemon</a:t>
            </a:r>
            <a:r>
              <a:rPr lang="es-ES" sz="3850" b="1" dirty="0"/>
              <a:t> {</a:t>
            </a:r>
            <a:endParaRPr sz="385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 err="1"/>
              <a:t>public</a:t>
            </a:r>
            <a:r>
              <a:rPr lang="es-ES" sz="3850" b="1" dirty="0"/>
              <a:t>: 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 err="1"/>
              <a:t>Pokemon</a:t>
            </a:r>
            <a:r>
              <a:rPr lang="es-ES" sz="3850" b="1" dirty="0"/>
              <a:t>();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 err="1"/>
              <a:t>Pokemon</a:t>
            </a:r>
            <a:r>
              <a:rPr lang="es-ES" sz="3850" b="1" dirty="0"/>
              <a:t>(</a:t>
            </a:r>
            <a:r>
              <a:rPr lang="es-ES" sz="3850" b="1" dirty="0" err="1"/>
              <a:t>std</a:t>
            </a:r>
            <a:r>
              <a:rPr lang="es-ES" sz="3850" b="1" dirty="0"/>
              <a:t>::</a:t>
            </a:r>
            <a:r>
              <a:rPr lang="es-ES" sz="3850" b="1" dirty="0" err="1"/>
              <a:t>string</a:t>
            </a:r>
            <a:r>
              <a:rPr lang="es-ES" sz="3850" b="1" dirty="0"/>
              <a:t> _</a:t>
            </a:r>
            <a:r>
              <a:rPr lang="es-ES" sz="3850" b="1" dirty="0" err="1"/>
              <a:t>name,std</a:t>
            </a:r>
            <a:r>
              <a:rPr lang="es-ES" sz="3850" b="1" dirty="0"/>
              <a:t>::</a:t>
            </a:r>
            <a:r>
              <a:rPr lang="es-ES" sz="3850" b="1" dirty="0" err="1"/>
              <a:t>string</a:t>
            </a:r>
            <a:r>
              <a:rPr lang="es-ES" sz="3850" b="1" dirty="0"/>
              <a:t> _t1,std::</a:t>
            </a:r>
            <a:r>
              <a:rPr lang="es-ES" sz="3850" b="1" dirty="0" err="1"/>
              <a:t>string</a:t>
            </a:r>
            <a:r>
              <a:rPr lang="es-ES" sz="3850" b="1" dirty="0"/>
              <a:t> _t2, </a:t>
            </a:r>
            <a:r>
              <a:rPr lang="es-ES" sz="3850" b="1" dirty="0" err="1"/>
              <a:t>uint</a:t>
            </a:r>
            <a:r>
              <a:rPr lang="es-ES" sz="3850" b="1" dirty="0"/>
              <a:t> _</a:t>
            </a:r>
            <a:r>
              <a:rPr lang="es-ES" sz="3850" b="1" dirty="0" err="1"/>
              <a:t>level</a:t>
            </a:r>
            <a:r>
              <a:rPr lang="es-ES" sz="3850" b="1" dirty="0"/>
              <a:t>, </a:t>
            </a:r>
            <a:r>
              <a:rPr lang="es-ES" sz="3850" b="1" dirty="0" err="1"/>
              <a:t>struct</a:t>
            </a:r>
            <a:r>
              <a:rPr lang="es-ES" sz="3850" b="1" dirty="0"/>
              <a:t> </a:t>
            </a:r>
            <a:r>
              <a:rPr lang="es-ES" sz="3850" b="1" dirty="0" err="1"/>
              <a:t>stats</a:t>
            </a:r>
            <a:r>
              <a:rPr lang="es-ES" sz="3850" b="1" dirty="0"/>
              <a:t> _</a:t>
            </a:r>
            <a:r>
              <a:rPr lang="es-ES" sz="3850" b="1" dirty="0" err="1"/>
              <a:t>ivs,struct</a:t>
            </a:r>
            <a:r>
              <a:rPr lang="es-ES" sz="3850" b="1" dirty="0"/>
              <a:t> </a:t>
            </a:r>
            <a:r>
              <a:rPr lang="es-ES" sz="3850" b="1" dirty="0" err="1"/>
              <a:t>stats</a:t>
            </a:r>
            <a:r>
              <a:rPr lang="es-ES" sz="3850" b="1" dirty="0"/>
              <a:t> _</a:t>
            </a:r>
            <a:r>
              <a:rPr lang="es-ES" sz="3850" b="1" dirty="0" err="1"/>
              <a:t>evs</a:t>
            </a:r>
            <a:r>
              <a:rPr lang="es-ES" sz="3850" b="1" dirty="0"/>
              <a:t>, </a:t>
            </a:r>
            <a:r>
              <a:rPr lang="es-ES" sz="3850" b="1" dirty="0" err="1"/>
              <a:t>struct</a:t>
            </a:r>
            <a:r>
              <a:rPr lang="es-ES" sz="3850" b="1" dirty="0"/>
              <a:t> </a:t>
            </a:r>
            <a:r>
              <a:rPr lang="es-ES" sz="3850" b="1" dirty="0" err="1"/>
              <a:t>stats</a:t>
            </a:r>
            <a:r>
              <a:rPr lang="es-ES" sz="3850" b="1" dirty="0"/>
              <a:t> _base);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….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Movimientos* </a:t>
            </a:r>
            <a:r>
              <a:rPr lang="es-ES" sz="3850" b="1" dirty="0" err="1"/>
              <a:t>getMove</a:t>
            </a:r>
            <a:r>
              <a:rPr lang="es-ES" sz="3850" b="1" dirty="0"/>
              <a:t>(</a:t>
            </a:r>
            <a:r>
              <a:rPr lang="es-ES" sz="3850" b="1" dirty="0" err="1"/>
              <a:t>int</a:t>
            </a:r>
            <a:r>
              <a:rPr lang="es-ES" sz="3850" b="1" dirty="0"/>
              <a:t> i);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…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 err="1"/>
              <a:t>int</a:t>
            </a:r>
            <a:r>
              <a:rPr lang="es-ES" sz="3850" b="1" dirty="0"/>
              <a:t> </a:t>
            </a:r>
            <a:r>
              <a:rPr lang="es-ES" sz="3850" b="1" dirty="0" err="1"/>
              <a:t>getHp</a:t>
            </a:r>
            <a:r>
              <a:rPr lang="es-ES" sz="3850" b="1" dirty="0"/>
              <a:t>();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Estado </a:t>
            </a:r>
            <a:r>
              <a:rPr lang="es-ES" sz="3850" b="1" dirty="0" err="1"/>
              <a:t>getState</a:t>
            </a:r>
            <a:r>
              <a:rPr lang="es-ES" sz="3850" b="1" dirty="0"/>
              <a:t>();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...</a:t>
            </a:r>
            <a:endParaRPr sz="385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 err="1"/>
              <a:t>private</a:t>
            </a:r>
            <a:r>
              <a:rPr lang="es-ES" sz="3850" b="1" dirty="0"/>
              <a:t>: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 err="1"/>
              <a:t>std</a:t>
            </a:r>
            <a:r>
              <a:rPr lang="es-ES" sz="3850" b="1" dirty="0"/>
              <a:t>::</a:t>
            </a:r>
            <a:r>
              <a:rPr lang="es-ES" sz="3850" b="1" dirty="0" err="1"/>
              <a:t>string</a:t>
            </a:r>
            <a:r>
              <a:rPr lang="es-ES" sz="3850" b="1" dirty="0"/>
              <a:t> </a:t>
            </a:r>
            <a:r>
              <a:rPr lang="es-ES" sz="3850" b="1" dirty="0" err="1"/>
              <a:t>name</a:t>
            </a:r>
            <a:r>
              <a:rPr lang="es-ES" sz="3850" b="1" dirty="0"/>
              <a:t>;</a:t>
            </a:r>
            <a:endParaRPr sz="3850" b="1" dirty="0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	</a:t>
            </a:r>
            <a:r>
              <a:rPr lang="es-ES" sz="3850" b="1" dirty="0" err="1"/>
              <a:t>struct</a:t>
            </a:r>
            <a:r>
              <a:rPr lang="es-ES" sz="3850" b="1" dirty="0"/>
              <a:t> </a:t>
            </a:r>
            <a:r>
              <a:rPr lang="es-ES" sz="3850" b="1" dirty="0" err="1"/>
              <a:t>stats</a:t>
            </a:r>
            <a:r>
              <a:rPr lang="es-ES" sz="3850" b="1" dirty="0"/>
              <a:t> </a:t>
            </a:r>
            <a:r>
              <a:rPr lang="es-ES" sz="3850" b="1" dirty="0" err="1"/>
              <a:t>IVs</a:t>
            </a:r>
            <a:r>
              <a:rPr lang="es-ES" sz="3850" b="1" dirty="0"/>
              <a:t>;</a:t>
            </a:r>
            <a:endParaRPr sz="3850" b="1" dirty="0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	</a:t>
            </a:r>
            <a:r>
              <a:rPr lang="es-ES" sz="3850" b="1" dirty="0" err="1"/>
              <a:t>struct</a:t>
            </a:r>
            <a:r>
              <a:rPr lang="es-ES" sz="3850" b="1" dirty="0"/>
              <a:t> </a:t>
            </a:r>
            <a:r>
              <a:rPr lang="es-ES" sz="3850" b="1" dirty="0" err="1"/>
              <a:t>stats</a:t>
            </a:r>
            <a:r>
              <a:rPr lang="es-ES" sz="3850" b="1" dirty="0"/>
              <a:t> </a:t>
            </a:r>
            <a:r>
              <a:rPr lang="es-ES" sz="3850" b="1" dirty="0" err="1"/>
              <a:t>EVs</a:t>
            </a:r>
            <a:r>
              <a:rPr lang="es-ES" sz="3850" b="1" dirty="0"/>
              <a:t>;</a:t>
            </a:r>
            <a:endParaRPr sz="3850" b="1" dirty="0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	</a:t>
            </a:r>
            <a:r>
              <a:rPr lang="es-ES" sz="3850" b="1" dirty="0" err="1"/>
              <a:t>struct</a:t>
            </a:r>
            <a:r>
              <a:rPr lang="es-ES" sz="3850" b="1" dirty="0"/>
              <a:t> </a:t>
            </a:r>
            <a:r>
              <a:rPr lang="es-ES" sz="3850" b="1" dirty="0" err="1"/>
              <a:t>stats</a:t>
            </a:r>
            <a:r>
              <a:rPr lang="es-ES" sz="3850" b="1" dirty="0"/>
              <a:t> </a:t>
            </a:r>
            <a:r>
              <a:rPr lang="es-ES" sz="3850" b="1" dirty="0" err="1"/>
              <a:t>estadisticas</a:t>
            </a:r>
            <a:r>
              <a:rPr lang="es-ES" sz="3850" b="1" dirty="0"/>
              <a:t>;</a:t>
            </a:r>
            <a:endParaRPr sz="3850" b="1" dirty="0"/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	</a:t>
            </a:r>
            <a:r>
              <a:rPr lang="es-ES" sz="3850" b="1" dirty="0" err="1"/>
              <a:t>struct</a:t>
            </a:r>
            <a:r>
              <a:rPr lang="es-ES" sz="3850" b="1" dirty="0"/>
              <a:t> </a:t>
            </a:r>
            <a:r>
              <a:rPr lang="es-ES" sz="3850" b="1" dirty="0" err="1"/>
              <a:t>stats</a:t>
            </a:r>
            <a:r>
              <a:rPr lang="es-ES" sz="3850" b="1" dirty="0"/>
              <a:t> </a:t>
            </a:r>
            <a:r>
              <a:rPr lang="es-ES" sz="3850" b="1" dirty="0" err="1"/>
              <a:t>estadisticas_actuales</a:t>
            </a:r>
            <a:r>
              <a:rPr lang="es-ES" sz="3850" b="1" dirty="0"/>
              <a:t>;</a:t>
            </a:r>
            <a:endParaRPr sz="3850" b="1" dirty="0"/>
          </a:p>
          <a:p>
            <a:pPr marL="13716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 err="1"/>
              <a:t>std</a:t>
            </a:r>
            <a:r>
              <a:rPr lang="es-ES" sz="3850" b="1" dirty="0"/>
              <a:t>::vector&lt;Movimientos*&gt; </a:t>
            </a:r>
            <a:r>
              <a:rPr lang="es-ES" sz="3850" b="1" dirty="0" err="1"/>
              <a:t>attck</a:t>
            </a:r>
            <a:r>
              <a:rPr lang="es-ES" sz="3850" b="1" dirty="0"/>
              <a:t>;</a:t>
            </a:r>
            <a:endParaRPr sz="3850" b="1" dirty="0"/>
          </a:p>
          <a:p>
            <a:pPr marL="9144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	</a:t>
            </a:r>
            <a:r>
              <a:rPr lang="es-ES" sz="3850" b="1" dirty="0" err="1"/>
              <a:t>uint</a:t>
            </a:r>
            <a:r>
              <a:rPr lang="es-ES" sz="3850" b="1" dirty="0"/>
              <a:t> </a:t>
            </a:r>
            <a:r>
              <a:rPr lang="es-ES" sz="3850" b="1" dirty="0" err="1"/>
              <a:t>level</a:t>
            </a:r>
            <a:r>
              <a:rPr lang="es-ES" sz="3850" b="1" dirty="0"/>
              <a:t>;</a:t>
            </a:r>
            <a:endParaRPr sz="3850" b="1" dirty="0"/>
          </a:p>
          <a:p>
            <a:pPr marL="9144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	Estados* </a:t>
            </a:r>
            <a:r>
              <a:rPr lang="es-ES" sz="3850" b="1" dirty="0" err="1"/>
              <a:t>state</a:t>
            </a:r>
            <a:r>
              <a:rPr lang="es-ES" sz="3850" b="1" dirty="0"/>
              <a:t>;</a:t>
            </a:r>
            <a:endParaRPr sz="3850" b="1" dirty="0"/>
          </a:p>
          <a:p>
            <a:pPr marL="9144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4"/>
              <a:buNone/>
            </a:pPr>
            <a:r>
              <a:rPr lang="es-ES" sz="3850" b="1" dirty="0"/>
              <a:t>	Tipos </a:t>
            </a:r>
            <a:r>
              <a:rPr lang="es-ES" sz="3850" b="1" dirty="0" err="1"/>
              <a:t>type</a:t>
            </a:r>
            <a:r>
              <a:rPr lang="es-ES" sz="3850" b="1" dirty="0"/>
              <a:t>;</a:t>
            </a:r>
            <a:endParaRPr sz="3850" b="1" dirty="0"/>
          </a:p>
          <a:p>
            <a:pPr marL="9144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4"/>
              <a:buFont typeface="Arial"/>
              <a:buNone/>
            </a:pPr>
            <a:r>
              <a:rPr lang="es-ES" sz="3850" b="1" dirty="0" err="1"/>
              <a:t>friend</a:t>
            </a:r>
            <a:r>
              <a:rPr lang="es-ES" sz="3850" b="1" dirty="0"/>
              <a:t> </a:t>
            </a:r>
            <a:r>
              <a:rPr lang="es-ES" sz="3850" b="1" dirty="0" err="1"/>
              <a:t>class</a:t>
            </a:r>
            <a:r>
              <a:rPr lang="es-ES" sz="3850" b="1" dirty="0"/>
              <a:t> Estados;</a:t>
            </a:r>
            <a:endParaRPr sz="3850" b="1" dirty="0"/>
          </a:p>
          <a:p>
            <a:pPr marL="9144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4"/>
              <a:buFont typeface="Arial"/>
              <a:buNone/>
            </a:pPr>
            <a:r>
              <a:rPr lang="es-ES" sz="3850" b="1" dirty="0" err="1"/>
              <a:t>friend</a:t>
            </a:r>
            <a:r>
              <a:rPr lang="es-ES" sz="3850" b="1" dirty="0"/>
              <a:t> </a:t>
            </a:r>
            <a:r>
              <a:rPr lang="es-ES" sz="3850" b="1" dirty="0" err="1"/>
              <a:t>class</a:t>
            </a:r>
            <a:r>
              <a:rPr lang="es-ES" sz="3850" b="1" dirty="0"/>
              <a:t> Movimientos;</a:t>
            </a:r>
            <a:endParaRPr sz="3850" b="1" dirty="0"/>
          </a:p>
          <a:p>
            <a:pPr marL="9144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4"/>
              <a:buFont typeface="Arial"/>
              <a:buNone/>
            </a:pPr>
            <a:r>
              <a:rPr lang="es-ES" sz="3850" b="1" dirty="0" err="1"/>
              <a:t>friend</a:t>
            </a:r>
            <a:r>
              <a:rPr lang="es-ES" sz="3850" b="1" dirty="0"/>
              <a:t> </a:t>
            </a:r>
            <a:r>
              <a:rPr lang="es-ES" sz="3850" b="1" dirty="0" err="1"/>
              <a:t>class</a:t>
            </a:r>
            <a:r>
              <a:rPr lang="es-ES" sz="3850" b="1" dirty="0"/>
              <a:t> </a:t>
            </a:r>
            <a:r>
              <a:rPr lang="es-ES" sz="3850" b="1" dirty="0" err="1"/>
              <a:t>MovimientosEstado</a:t>
            </a:r>
            <a:r>
              <a:rPr lang="es-ES" sz="3850" b="1" dirty="0"/>
              <a:t>;</a:t>
            </a:r>
            <a:endParaRPr sz="385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0300"/>
              <a:buNone/>
            </a:pPr>
            <a:endParaRPr sz="13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0300"/>
              <a:buNone/>
            </a:pPr>
            <a:endParaRPr sz="1330" b="1" dirty="0"/>
          </a:p>
        </p:txBody>
      </p:sp>
      <p:sp>
        <p:nvSpPr>
          <p:cNvPr id="425" name="Google Shape;425;p20"/>
          <p:cNvSpPr txBox="1">
            <a:spLocks noGrp="1"/>
          </p:cNvSpPr>
          <p:nvPr>
            <p:ph type="body" idx="4294967295"/>
          </p:nvPr>
        </p:nvSpPr>
        <p:spPr>
          <a:xfrm>
            <a:off x="6697650" y="2443249"/>
            <a:ext cx="2668292" cy="2622425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 err="1"/>
              <a:t>Definiciones.h</a:t>
            </a:r>
            <a:r>
              <a:rPr lang="es-ES" sz="1130" b="1" dirty="0"/>
              <a:t>: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 err="1"/>
              <a:t>struct</a:t>
            </a:r>
            <a:r>
              <a:rPr lang="es-ES" sz="1130" b="1" dirty="0"/>
              <a:t> </a:t>
            </a:r>
            <a:r>
              <a:rPr lang="es-ES" sz="1130" b="1" dirty="0" err="1"/>
              <a:t>stats</a:t>
            </a:r>
            <a:r>
              <a:rPr lang="es-ES" sz="1130" b="1" dirty="0"/>
              <a:t> {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int</a:t>
            </a:r>
            <a:r>
              <a:rPr lang="es-ES" sz="1130" b="1" dirty="0"/>
              <a:t> hp;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uint</a:t>
            </a:r>
            <a:r>
              <a:rPr lang="es-ES" sz="1130" b="1" dirty="0"/>
              <a:t> </a:t>
            </a:r>
            <a:r>
              <a:rPr lang="es-ES" sz="1130" b="1" dirty="0" err="1"/>
              <a:t>attack</a:t>
            </a:r>
            <a:r>
              <a:rPr lang="es-ES" sz="1130" b="1" dirty="0"/>
              <a:t>;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uint</a:t>
            </a:r>
            <a:r>
              <a:rPr lang="es-ES" sz="1130" b="1" dirty="0"/>
              <a:t> defense;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uint</a:t>
            </a:r>
            <a:r>
              <a:rPr lang="es-ES" sz="1130" b="1" dirty="0"/>
              <a:t> </a:t>
            </a:r>
            <a:r>
              <a:rPr lang="es-ES" sz="1130" b="1" dirty="0" err="1"/>
              <a:t>sp_attack</a:t>
            </a:r>
            <a:r>
              <a:rPr lang="es-ES" sz="1130" b="1" dirty="0"/>
              <a:t>;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uint</a:t>
            </a:r>
            <a:r>
              <a:rPr lang="es-ES" sz="1130" b="1" dirty="0"/>
              <a:t> </a:t>
            </a:r>
            <a:r>
              <a:rPr lang="es-ES" sz="1130" b="1" dirty="0" err="1"/>
              <a:t>sp_defense</a:t>
            </a:r>
            <a:r>
              <a:rPr lang="es-ES" sz="1130" b="1" dirty="0"/>
              <a:t>;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uint</a:t>
            </a:r>
            <a:r>
              <a:rPr lang="es-ES" sz="1130" b="1" dirty="0"/>
              <a:t> </a:t>
            </a:r>
            <a:r>
              <a:rPr lang="es-ES" sz="1130" b="1" dirty="0" err="1"/>
              <a:t>speed</a:t>
            </a:r>
            <a:r>
              <a:rPr lang="es-ES" sz="1130" b="1" dirty="0"/>
              <a:t>;</a:t>
            </a:r>
            <a:endParaRPr sz="113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130" b="1" dirty="0"/>
              <a:t>};</a:t>
            </a:r>
            <a:endParaRPr sz="1130" b="1" dirty="0"/>
          </a:p>
        </p:txBody>
      </p:sp>
      <p:cxnSp>
        <p:nvCxnSpPr>
          <p:cNvPr id="426" name="Google Shape;426;p20"/>
          <p:cNvCxnSpPr>
            <a:cxnSpLocks/>
            <a:stCxn id="425" idx="1"/>
          </p:cNvCxnSpPr>
          <p:nvPr/>
        </p:nvCxnSpPr>
        <p:spPr>
          <a:xfrm flipH="1">
            <a:off x="5037450" y="3754462"/>
            <a:ext cx="1660200" cy="8111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20"/>
          <p:cNvSpPr/>
          <p:nvPr/>
        </p:nvSpPr>
        <p:spPr>
          <a:xfrm>
            <a:off x="3422178" y="5004734"/>
            <a:ext cx="2311200" cy="282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3422178" y="5511520"/>
            <a:ext cx="1235700" cy="507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>
            <a:spLocks noGrp="1"/>
          </p:cNvSpPr>
          <p:nvPr>
            <p:ph type="title" idx="4294967295"/>
          </p:nvPr>
        </p:nvSpPr>
        <p:spPr>
          <a:xfrm>
            <a:off x="1491300" y="0"/>
            <a:ext cx="9039600" cy="1030500"/>
          </a:xfrm>
          <a:prstGeom prst="rect">
            <a:avLst/>
          </a:prstGeom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Clase ‘Estado’ y Clase ‘Tipo’</a:t>
            </a:r>
            <a:endParaRPr dirty="0"/>
          </a:p>
        </p:txBody>
      </p:sp>
      <p:sp>
        <p:nvSpPr>
          <p:cNvPr id="435" name="Google Shape;435;p21"/>
          <p:cNvSpPr txBox="1">
            <a:spLocks noGrp="1"/>
          </p:cNvSpPr>
          <p:nvPr>
            <p:ph type="body" idx="4294967295"/>
          </p:nvPr>
        </p:nvSpPr>
        <p:spPr>
          <a:xfrm>
            <a:off x="1155802" y="1425275"/>
            <a:ext cx="5810100" cy="601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1007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3"/>
              <a:buChar char="●"/>
            </a:pPr>
            <a:r>
              <a:rPr lang="es-ES" sz="1130" b="1" dirty="0" err="1"/>
              <a:t>Estado.h</a:t>
            </a:r>
            <a:r>
              <a:rPr lang="es-ES" sz="1130" b="1" dirty="0"/>
              <a:t>: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 err="1"/>
              <a:t>class</a:t>
            </a:r>
            <a:r>
              <a:rPr lang="es-ES" sz="1130" b="1" dirty="0"/>
              <a:t> Estado {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 err="1"/>
              <a:t>protected</a:t>
            </a:r>
            <a:r>
              <a:rPr lang="es-ES" sz="1130" b="1" dirty="0"/>
              <a:t>: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Estado </a:t>
            </a:r>
            <a:r>
              <a:rPr lang="es-ES" sz="1130" b="1" dirty="0" err="1"/>
              <a:t>estado</a:t>
            </a:r>
            <a:r>
              <a:rPr lang="es-ES" sz="1130" b="1" dirty="0"/>
              <a:t>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uint</a:t>
            </a:r>
            <a:r>
              <a:rPr lang="es-ES" sz="1130" b="1" dirty="0"/>
              <a:t> turnos;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bool</a:t>
            </a:r>
            <a:r>
              <a:rPr lang="es-ES" sz="1130" b="1" dirty="0"/>
              <a:t> mov;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 err="1"/>
              <a:t>public</a:t>
            </a:r>
            <a:r>
              <a:rPr lang="es-ES" sz="1130" b="1" dirty="0"/>
              <a:t>: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void</a:t>
            </a:r>
            <a:r>
              <a:rPr lang="es-ES" sz="1130" b="1" dirty="0"/>
              <a:t> </a:t>
            </a:r>
            <a:r>
              <a:rPr lang="es-ES" sz="1130" b="1" dirty="0" err="1"/>
              <a:t>resolveState</a:t>
            </a:r>
            <a:r>
              <a:rPr lang="es-ES" sz="1130" b="1" dirty="0"/>
              <a:t> (</a:t>
            </a:r>
            <a:r>
              <a:rPr lang="es-ES" sz="1130" b="1" dirty="0" err="1"/>
              <a:t>Pokemon</a:t>
            </a:r>
            <a:r>
              <a:rPr lang="es-ES" sz="1130" b="1" dirty="0"/>
              <a:t>* receiver);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bool</a:t>
            </a:r>
            <a:r>
              <a:rPr lang="es-ES" sz="1130" b="1" dirty="0"/>
              <a:t> </a:t>
            </a:r>
            <a:r>
              <a:rPr lang="es-ES" sz="1130" b="1" dirty="0" err="1"/>
              <a:t>getMov</a:t>
            </a:r>
            <a:r>
              <a:rPr lang="es-ES" sz="1130" b="1" dirty="0"/>
              <a:t>();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void</a:t>
            </a:r>
            <a:r>
              <a:rPr lang="es-ES" sz="1130" b="1" dirty="0"/>
              <a:t> </a:t>
            </a:r>
            <a:r>
              <a:rPr lang="es-ES" sz="1130" b="1" dirty="0" err="1"/>
              <a:t>changeState</a:t>
            </a:r>
            <a:r>
              <a:rPr lang="es-ES" sz="1130" b="1" dirty="0"/>
              <a:t>(Estado _</a:t>
            </a:r>
            <a:r>
              <a:rPr lang="es-ES" sz="1130" b="1" dirty="0" err="1"/>
              <a:t>state</a:t>
            </a:r>
            <a:r>
              <a:rPr lang="es-ES" sz="1130" b="1" dirty="0"/>
              <a:t>, </a:t>
            </a:r>
            <a:r>
              <a:rPr lang="es-ES" sz="1130" b="1" dirty="0" err="1"/>
              <a:t>Pokemon</a:t>
            </a:r>
            <a:r>
              <a:rPr lang="es-ES" sz="1130" b="1" dirty="0"/>
              <a:t>* receiver);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….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},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13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1330" b="1" dirty="0"/>
          </a:p>
        </p:txBody>
      </p:sp>
      <p:sp>
        <p:nvSpPr>
          <p:cNvPr id="436" name="Google Shape;436;p21"/>
          <p:cNvSpPr txBox="1">
            <a:spLocks noGrp="1"/>
          </p:cNvSpPr>
          <p:nvPr>
            <p:ph type="body" idx="4294967295"/>
          </p:nvPr>
        </p:nvSpPr>
        <p:spPr>
          <a:xfrm>
            <a:off x="5780076" y="1425275"/>
            <a:ext cx="5213438" cy="601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31007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3"/>
              <a:buChar char="●"/>
            </a:pPr>
            <a:r>
              <a:rPr lang="es-ES" sz="1130" b="1" dirty="0" err="1"/>
              <a:t>Tipo.h</a:t>
            </a:r>
            <a:r>
              <a:rPr lang="es-ES" sz="1130" b="1" dirty="0"/>
              <a:t>: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 err="1"/>
              <a:t>class</a:t>
            </a:r>
            <a:r>
              <a:rPr lang="es-ES" sz="1130" b="1" dirty="0"/>
              <a:t> Tipo {</a:t>
            </a:r>
            <a:endParaRPr sz="1130" b="1"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private</a:t>
            </a:r>
            <a:r>
              <a:rPr lang="es-ES" sz="1130" b="1" dirty="0"/>
              <a:t>:</a:t>
            </a:r>
            <a:endParaRPr sz="1130" b="1"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	Tipos primario;</a:t>
            </a:r>
            <a:endParaRPr sz="1130" b="1"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	Tipos secundario;</a:t>
            </a:r>
            <a:endParaRPr sz="1130" b="1"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public</a:t>
            </a:r>
            <a:r>
              <a:rPr lang="es-ES" sz="1130" b="1" dirty="0"/>
              <a:t>: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float</a:t>
            </a:r>
            <a:r>
              <a:rPr lang="es-ES" sz="1130" b="1" dirty="0"/>
              <a:t> multiplicador (Tipos tipo);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float</a:t>
            </a:r>
            <a:r>
              <a:rPr lang="es-ES" sz="1130" b="1" dirty="0"/>
              <a:t> </a:t>
            </a:r>
            <a:r>
              <a:rPr lang="es-ES" sz="1130" b="1" dirty="0" err="1"/>
              <a:t>getStab</a:t>
            </a:r>
            <a:r>
              <a:rPr lang="es-ES" sz="1130" b="1" dirty="0"/>
              <a:t> (Tipos tipo);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string</a:t>
            </a:r>
            <a:r>
              <a:rPr lang="es-ES" sz="1130" b="1" dirty="0"/>
              <a:t> eficacia (</a:t>
            </a:r>
            <a:r>
              <a:rPr lang="es-ES" sz="1130" b="1" dirty="0" err="1"/>
              <a:t>float</a:t>
            </a:r>
            <a:r>
              <a:rPr lang="es-ES" sz="1130" b="1" dirty="0"/>
              <a:t> </a:t>
            </a:r>
            <a:r>
              <a:rPr lang="es-ES" sz="1130" b="1" dirty="0" err="1"/>
              <a:t>mult</a:t>
            </a:r>
            <a:r>
              <a:rPr lang="es-ES" sz="1130" b="1" dirty="0"/>
              <a:t>);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</a:t>
            </a:r>
            <a:r>
              <a:rPr lang="es-ES" sz="1130" b="1" dirty="0" err="1"/>
              <a:t>static</a:t>
            </a:r>
            <a:r>
              <a:rPr lang="es-ES" sz="1130" b="1" dirty="0"/>
              <a:t> </a:t>
            </a:r>
            <a:r>
              <a:rPr lang="es-ES" sz="1130" b="1" dirty="0" err="1"/>
              <a:t>string</a:t>
            </a:r>
            <a:r>
              <a:rPr lang="es-ES" sz="1130" b="1" dirty="0"/>
              <a:t> </a:t>
            </a:r>
            <a:r>
              <a:rPr lang="es-ES" sz="1130" b="1" dirty="0" err="1"/>
              <a:t>getNameByType</a:t>
            </a:r>
            <a:r>
              <a:rPr lang="es-ES" sz="1130" b="1" dirty="0"/>
              <a:t> (</a:t>
            </a:r>
            <a:r>
              <a:rPr lang="es-ES" sz="1130" b="1" dirty="0" err="1"/>
              <a:t>string_type</a:t>
            </a:r>
            <a:r>
              <a:rPr lang="es-ES" sz="1130" b="1" dirty="0"/>
              <a:t>);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	....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s-ES" sz="1130" b="1" dirty="0"/>
              <a:t>};</a:t>
            </a:r>
            <a:endParaRPr sz="11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1330" b="1" dirty="0"/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endParaRPr sz="1330" b="1" dirty="0"/>
          </a:p>
        </p:txBody>
      </p:sp>
      <p:sp>
        <p:nvSpPr>
          <p:cNvPr id="437" name="Google Shape;437;p21"/>
          <p:cNvSpPr txBox="1">
            <a:spLocks noGrp="1"/>
          </p:cNvSpPr>
          <p:nvPr>
            <p:ph type="body" idx="4294967295"/>
          </p:nvPr>
        </p:nvSpPr>
        <p:spPr>
          <a:xfrm>
            <a:off x="9621950" y="312875"/>
            <a:ext cx="2088150" cy="22248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 err="1"/>
              <a:t>Definiciones.h</a:t>
            </a:r>
            <a:r>
              <a:rPr lang="es-ES" sz="1000" b="1" dirty="0"/>
              <a:t>: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 err="1"/>
              <a:t>enum</a:t>
            </a:r>
            <a:r>
              <a:rPr lang="es-ES" sz="1000" b="1" dirty="0"/>
              <a:t> Tipos : </a:t>
            </a:r>
            <a:r>
              <a:rPr lang="es-ES" sz="1000" b="1" dirty="0" err="1"/>
              <a:t>uint</a:t>
            </a:r>
            <a:r>
              <a:rPr lang="es-ES" sz="1000" b="1" dirty="0"/>
              <a:t> {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	NINGUNO = 0,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	NORMAL = 1,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	FUEGO = 2,	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	...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};</a:t>
            </a:r>
            <a:endParaRPr sz="1000" b="1" dirty="0"/>
          </a:p>
        </p:txBody>
      </p:sp>
      <p:cxnSp>
        <p:nvCxnSpPr>
          <p:cNvPr id="438" name="Google Shape;438;p21"/>
          <p:cNvCxnSpPr>
            <a:cxnSpLocks/>
          </p:cNvCxnSpPr>
          <p:nvPr/>
        </p:nvCxnSpPr>
        <p:spPr>
          <a:xfrm flipH="1">
            <a:off x="8806649" y="1453575"/>
            <a:ext cx="815301" cy="89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21"/>
          <p:cNvSpPr txBox="1">
            <a:spLocks noGrp="1"/>
          </p:cNvSpPr>
          <p:nvPr>
            <p:ph type="body" idx="4294967295"/>
          </p:nvPr>
        </p:nvSpPr>
        <p:spPr>
          <a:xfrm>
            <a:off x="71022" y="4323425"/>
            <a:ext cx="2254928" cy="22248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 err="1"/>
              <a:t>Definiciones.h</a:t>
            </a:r>
            <a:r>
              <a:rPr lang="es-ES" sz="1000" b="1" dirty="0"/>
              <a:t>: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 err="1"/>
              <a:t>enum</a:t>
            </a:r>
            <a:r>
              <a:rPr lang="es-ES" sz="1000" b="1" dirty="0"/>
              <a:t> Estado : </a:t>
            </a:r>
            <a:r>
              <a:rPr lang="es-ES" sz="1000" b="1" dirty="0" err="1"/>
              <a:t>uint</a:t>
            </a:r>
            <a:r>
              <a:rPr lang="es-ES" sz="1000" b="1" dirty="0"/>
              <a:t> {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	NONE = 0,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	PARALIZADO = 1,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	QUEMADO = 2,	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	...</a:t>
            </a: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000" b="1" dirty="0"/>
              <a:t>};</a:t>
            </a:r>
            <a:endParaRPr sz="1000" b="1" dirty="0"/>
          </a:p>
        </p:txBody>
      </p:sp>
      <p:cxnSp>
        <p:nvCxnSpPr>
          <p:cNvPr id="440" name="Google Shape;440;p21"/>
          <p:cNvCxnSpPr>
            <a:cxnSpLocks/>
            <a:stCxn id="439" idx="0"/>
          </p:cNvCxnSpPr>
          <p:nvPr/>
        </p:nvCxnSpPr>
        <p:spPr>
          <a:xfrm flipV="1">
            <a:off x="1198486" y="2839325"/>
            <a:ext cx="1518339" cy="148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1765</Words>
  <Application>Microsoft Office PowerPoint</Application>
  <PresentationFormat>Panorámica</PresentationFormat>
  <Paragraphs>348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Noto Sans Symbols</vt:lpstr>
      <vt:lpstr>Pokemon Classic</vt:lpstr>
      <vt:lpstr>Rockwell</vt:lpstr>
      <vt:lpstr>Atlas</vt:lpstr>
      <vt:lpstr>Combate Pokémon</vt:lpstr>
      <vt:lpstr>Miembros del grupo</vt:lpstr>
      <vt:lpstr>Introducción</vt:lpstr>
      <vt:lpstr>Diseño UML</vt:lpstr>
      <vt:lpstr>Código y explicación</vt:lpstr>
      <vt:lpstr>Clase ‘Battle’</vt:lpstr>
      <vt:lpstr>Clase ‘Entrenador’</vt:lpstr>
      <vt:lpstr>Clase ‘Pokemon’</vt:lpstr>
      <vt:lpstr>Clase ‘Estado’ y Clase ‘Tipo’</vt:lpstr>
      <vt:lpstr>Clase ‘Movimientos’ Y ‘Movimiento Estado’</vt:lpstr>
      <vt:lpstr>Interfaz de batalla (I)</vt:lpstr>
      <vt:lpstr>Interfaz de batalla (II)</vt:lpstr>
      <vt:lpstr>Interfaz de batalla (III)</vt:lpstr>
      <vt:lpstr>Interfaces auxiliares</vt:lpstr>
      <vt:lpstr>Clase ‘Audio’</vt:lpstr>
      <vt:lpstr>Fases del ciclo de vida y control de versiones</vt:lpstr>
      <vt:lpstr>Fases del ciclo de vida y control de versiones</vt:lpstr>
      <vt:lpstr>Fases del ciclo de vida y control de versiones</vt:lpstr>
      <vt:lpstr>Fases del ciclo de vida y control de versiones</vt:lpstr>
      <vt:lpstr>Organización del programa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Combate Pokémon</dc:title>
  <dc:creator>JESÚS DE LA MORENA DUQUE</dc:creator>
  <cp:lastModifiedBy>JESÚS DE LA MORENA DUQUE</cp:lastModifiedBy>
  <cp:revision>8</cp:revision>
  <dcterms:created xsi:type="dcterms:W3CDTF">2021-05-02T19:20:57Z</dcterms:created>
  <dcterms:modified xsi:type="dcterms:W3CDTF">2021-05-02T19:26:44Z</dcterms:modified>
</cp:coreProperties>
</file>